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256" r:id="rId2"/>
    <p:sldId id="257" r:id="rId3"/>
    <p:sldId id="279" r:id="rId4"/>
    <p:sldId id="258" r:id="rId5"/>
    <p:sldId id="327" r:id="rId6"/>
    <p:sldId id="328"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385" r:id="rId42"/>
    <p:sldId id="386" r:id="rId43"/>
    <p:sldId id="387" r:id="rId44"/>
    <p:sldId id="388" r:id="rId45"/>
    <p:sldId id="390" r:id="rId46"/>
    <p:sldId id="389" r:id="rId47"/>
    <p:sldId id="391" r:id="rId48"/>
    <p:sldId id="392" r:id="rId49"/>
    <p:sldId id="393" r:id="rId50"/>
    <p:sldId id="394" r:id="rId51"/>
    <p:sldId id="395" r:id="rId52"/>
    <p:sldId id="396" r:id="rId53"/>
    <p:sldId id="397" r:id="rId54"/>
    <p:sldId id="398" r:id="rId55"/>
    <p:sldId id="399" r:id="rId56"/>
    <p:sldId id="401" r:id="rId57"/>
    <p:sldId id="402" r:id="rId58"/>
    <p:sldId id="403" r:id="rId59"/>
    <p:sldId id="404" r:id="rId60"/>
    <p:sldId id="405" r:id="rId61"/>
    <p:sldId id="406" r:id="rId62"/>
    <p:sldId id="305" r:id="rId63"/>
  </p:sldIdLst>
  <p:sldSz cx="12192000" cy="6858000"/>
  <p:notesSz cx="6858000" cy="9144000"/>
  <p:embeddedFontLst>
    <p:embeddedFont>
      <p:font typeface="Wingdings 2" panose="05020102010507070707" pitchFamily="18" charset="2"/>
      <p:regular r:id="rId65"/>
    </p:embeddedFont>
    <p:embeddedFont>
      <p:font typeface="Roboto Condensed" panose="02000000000000000000" pitchFamily="2" charset="0"/>
      <p:regular r:id="rId66"/>
      <p:bold r:id="rId67"/>
      <p:italic r:id="rId68"/>
      <p:boldItalic r:id="rId69"/>
    </p:embeddedFont>
    <p:embeddedFont>
      <p:font typeface="Segoe UI Black" panose="020B0A02040204020203" pitchFamily="34" charset="0"/>
      <p:bold r:id="rId70"/>
      <p:boldItalic r:id="rId71"/>
    </p:embeddedFon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Wingdings 3" panose="05040102010807070707" pitchFamily="18" charset="2"/>
      <p:regular r:id="rId80"/>
    </p:embeddedFont>
    <p:embeddedFont>
      <p:font typeface="Roboto Condensed Light" panose="02000000000000000000" pitchFamily="2" charset="0"/>
      <p:regular r:id="rId81"/>
      <p: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4izZjQ9jvMzo0A5bjdpflg==" hashData="8xM9+JfaDiK8NtHX7bNM9o2bYM6fatcGsB/lHy8jTnvglqq9AbiIQ2Cb9DMiTHUvhb2e9lj5GQAphr+/qsLIaA=="/>
  <p:extLst>
    <p:ext uri="{521415D9-36F7-43E2-AB2F-B90AF26B5E84}">
      <p14:sectionLst xmlns:p14="http://schemas.microsoft.com/office/powerpoint/2010/main">
        <p14:section name="Default Section" id="{00A24A71-64EE-476D-89F0-12470AEC4BD5}">
          <p14:sldIdLst>
            <p14:sldId id="256"/>
            <p14:sldId id="257"/>
          </p14:sldIdLst>
        </p14:section>
        <p14:section name="Introduction" id="{1A8522B4-D2B5-4465-B569-D30D08B28498}">
          <p14:sldIdLst>
            <p14:sldId id="279"/>
            <p14:sldId id="258"/>
            <p14:sldId id="327"/>
            <p14:sldId id="328"/>
            <p14:sldId id="351"/>
            <p14:sldId id="352"/>
            <p14:sldId id="353"/>
          </p14:sldIdLst>
        </p14:section>
        <p14:section name="Routing" id="{717D0A55-63A3-4771-8C48-800DD8A0F68D}">
          <p14:sldIdLst>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Lst>
        </p14:section>
        <p14:section name="Rendering" id="{443943DC-9F0A-45FB-95BD-A259CA2FCE6C}">
          <p14:sldIdLst>
            <p14:sldId id="390"/>
            <p14:sldId id="389"/>
            <p14:sldId id="391"/>
            <p14:sldId id="392"/>
            <p14:sldId id="393"/>
            <p14:sldId id="394"/>
            <p14:sldId id="395"/>
            <p14:sldId id="396"/>
            <p14:sldId id="397"/>
            <p14:sldId id="398"/>
            <p14:sldId id="399"/>
            <p14:sldId id="401"/>
            <p14:sldId id="402"/>
            <p14:sldId id="403"/>
            <p14:sldId id="404"/>
            <p14:sldId id="405"/>
            <p14:sldId id="406"/>
          </p14:sldIdLst>
        </p14:section>
        <p14:section name="References" id="{8C6BA42B-E9D7-4C7A-AFDB-DAAB8DC0B8B1}">
          <p14:sldIdLst>
            <p14:sldId id="30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6404" autoAdjust="0"/>
  </p:normalViewPr>
  <p:slideViewPr>
    <p:cSldViewPr snapToGrid="0">
      <p:cViewPr varScale="1">
        <p:scale>
          <a:sx n="79" d="100"/>
          <a:sy n="79" d="100"/>
        </p:scale>
        <p:origin x="96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6/16/2025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dirty="0"/>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5.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endParaRPr lang="en-US" dirty="0"/>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endParaRPr lang="en-US" dirty="0"/>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p:nvPr>
        </p:nvSpPr>
        <p:spPr>
          <a:xfrm>
            <a:off x="1828969" y="5563895"/>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endParaRPr lang="en-US" dirty="0"/>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6"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43663646-67F9-47C4-84E3-B4EEDA5FB900}"/>
              </a:ext>
            </a:extLst>
          </p:cNvPr>
          <p:cNvSpPr/>
          <p:nvPr userDrawn="1"/>
        </p:nvSpPr>
        <p:spPr>
          <a:xfrm rot="5400000">
            <a:off x="4309292" y="1717040"/>
            <a:ext cx="3461658" cy="2984188"/>
          </a:xfrm>
          <a:prstGeom prst="hexagon">
            <a:avLst/>
          </a:prstGeom>
          <a:solidFill>
            <a:schemeClr val="bg1">
              <a:lumMod val="95000"/>
            </a:schemeClr>
          </a:solidFill>
          <a:ln w="57150">
            <a:solidFill>
              <a:schemeClr val="accent5">
                <a:lumMod val="60000"/>
                <a:lumOff val="40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a:extLst>
              <a:ext uri="{FF2B5EF4-FFF2-40B4-BE49-F238E27FC236}">
                <a16:creationId xmlns:a16="http://schemas.microsoft.com/office/drawing/2014/main" id="{760958F6-32DB-4A2F-BFC3-1FBEA359C54B}"/>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a:extLst>
              <a:ext uri="{FF2B5EF4-FFF2-40B4-BE49-F238E27FC236}">
                <a16:creationId xmlns:a16="http://schemas.microsoft.com/office/drawing/2014/main" id="{66C323F2-F0D8-4EB7-83AE-DFAA81BC49DE}"/>
              </a:ext>
            </a:extLst>
          </p:cNvPr>
          <p:cNvSpPr/>
          <p:nvPr userDrawn="1"/>
        </p:nvSpPr>
        <p:spPr>
          <a:xfrm rot="10800000">
            <a:off x="7678346" y="2221532"/>
            <a:ext cx="4513654" cy="1951692"/>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0800000" scaled="1"/>
            <a:tileRect/>
          </a:gra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D27AE-1148-4B42-8B61-FEBB2397EFD9}"/>
              </a:ext>
            </a:extLst>
          </p:cNvPr>
          <p:cNvSpPr/>
          <p:nvPr userDrawn="1"/>
        </p:nvSpPr>
        <p:spPr>
          <a:xfrm>
            <a:off x="0" y="2221532"/>
            <a:ext cx="4402106" cy="1951692"/>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Freeform 17">
            <a:extLst>
              <a:ext uri="{FF2B5EF4-FFF2-40B4-BE49-F238E27FC236}">
                <a16:creationId xmlns:a16="http://schemas.microsoft.com/office/drawing/2014/main" id="{1FCFCBE3-069D-31AE-F5AF-89A3BE0E70CE}"/>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681847E5-1295-42E9-C2BC-1ADBF93E33FC}"/>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635895" y="573370"/>
            <a:ext cx="2976891" cy="904935"/>
          </a:xfrm>
          <a:prstGeom prst="rect">
            <a:avLst/>
          </a:prstGeom>
        </p:spPr>
      </p:pic>
    </p:spTree>
    <p:extLst>
      <p:ext uri="{BB962C8B-B14F-4D97-AF65-F5344CB8AC3E}">
        <p14:creationId xmlns:p14="http://schemas.microsoft.com/office/powerpoint/2010/main" val="392791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2708880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76457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785033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2731625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3751881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1806526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4012280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Arjun V. Bala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2301CS511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(AWT)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NextJS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basics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2532807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3765131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Arjun V.</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2301CS511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(AWT)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NextJS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basics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Arjun V. Bala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2301CS511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(AWT)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NextJS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basics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2301CS511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(AWT)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NextJS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basics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Arjun V. Bala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2301CS511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(AWT)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NextJS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basics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Arjun V. Bala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2301CS511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(AWT)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NextJS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basics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6/16/2025</a:t>
            </a:fld>
            <a:endParaRPr lang="en-US" dirty="0"/>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dirty="0"/>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92" r:id="rId11"/>
    <p:sldLayoutId id="2147483674" r:id="rId12"/>
    <p:sldLayoutId id="2147483676" r:id="rId13"/>
    <p:sldLayoutId id="2147483677"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arjun.bala@darshan.ac.in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9624822202</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Arjun V. Bala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Advanced Web Technologies (AWT) </a:t>
            </a:r>
          </a:p>
          <a:p>
            <a:r>
              <a:rPr lang="en-IN" dirty="0"/>
              <a:t>(</a:t>
            </a:r>
            <a:r>
              <a:rPr lang="en-US" dirty="0"/>
              <a:t>2301CS511</a:t>
            </a:r>
            <a:r>
              <a:rPr lang="en-IN" dirty="0"/>
              <a:t>)</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Unit-04</a:t>
            </a:r>
            <a:r>
              <a:rPr lang="en-US" dirty="0"/>
              <a:t> </a:t>
            </a:r>
            <a:br>
              <a:rPr lang="en-US" dirty="0"/>
            </a:br>
            <a:r>
              <a:rPr lang="en-US" dirty="0"/>
              <a:t>Next.js Basics</a:t>
            </a:r>
          </a:p>
        </p:txBody>
      </p:sp>
      <p:pic>
        <p:nvPicPr>
          <p:cNvPr id="2056" name="Picture 8" descr="professional-web-design-social-ink-professional-web-design-png-1000_813 -  Norderber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716" y="1888402"/>
            <a:ext cx="3763634" cy="305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23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69D2F-4542-BB8C-9ABC-9306C2898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555C9-C04C-82A0-0FC7-393FF2003D13}"/>
              </a:ext>
            </a:extLst>
          </p:cNvPr>
          <p:cNvSpPr>
            <a:spLocks noGrp="1"/>
          </p:cNvSpPr>
          <p:nvPr>
            <p:ph type="title"/>
          </p:nvPr>
        </p:nvSpPr>
        <p:spPr/>
        <p:txBody>
          <a:bodyPr>
            <a:normAutofit/>
          </a:bodyPr>
          <a:lstStyle/>
          <a:p>
            <a:r>
              <a:rPr lang="en-IN" dirty="0"/>
              <a:t>Routing Fundamentals</a:t>
            </a:r>
            <a:br>
              <a:rPr lang="en-IN" dirty="0"/>
            </a:br>
            <a:r>
              <a:rPr lang="en-GB" sz="2000" dirty="0"/>
              <a:t>Next.js uses file-system based routing, meaning you can use folders and files to define routes.</a:t>
            </a:r>
            <a:endParaRPr lang="en-IN" dirty="0"/>
          </a:p>
        </p:txBody>
      </p:sp>
      <p:sp>
        <p:nvSpPr>
          <p:cNvPr id="3" name="Text Placeholder 2">
            <a:extLst>
              <a:ext uri="{FF2B5EF4-FFF2-40B4-BE49-F238E27FC236}">
                <a16:creationId xmlns:a16="http://schemas.microsoft.com/office/drawing/2014/main" id="{C9AA3BCD-1B0A-760F-BC9A-2390E907BA1B}"/>
              </a:ext>
            </a:extLst>
          </p:cNvPr>
          <p:cNvSpPr>
            <a:spLocks noGrp="1"/>
          </p:cNvSpPr>
          <p:nvPr>
            <p:ph type="body" idx="1"/>
          </p:nvPr>
        </p:nvSpPr>
        <p:spPr/>
        <p:txBody>
          <a:bodyPr/>
          <a:lstStyle/>
          <a:p>
            <a:r>
              <a:rPr lang="en-IN" dirty="0"/>
              <a:t>Section - 02</a:t>
            </a:r>
          </a:p>
        </p:txBody>
      </p:sp>
    </p:spTree>
    <p:extLst>
      <p:ext uri="{BB962C8B-B14F-4D97-AF65-F5344CB8AC3E}">
        <p14:creationId xmlns:p14="http://schemas.microsoft.com/office/powerpoint/2010/main" val="2038378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6DCCF-D41D-4CD8-95A7-175A26DCB7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E98A4-6F76-8C8D-5516-FDE7E5874B40}"/>
              </a:ext>
            </a:extLst>
          </p:cNvPr>
          <p:cNvSpPr>
            <a:spLocks noGrp="1"/>
          </p:cNvSpPr>
          <p:nvPr>
            <p:ph type="title"/>
          </p:nvPr>
        </p:nvSpPr>
        <p:spPr/>
        <p:txBody>
          <a:bodyPr/>
          <a:lstStyle/>
          <a:p>
            <a:r>
              <a:rPr lang="en-GB" dirty="0"/>
              <a:t>Pages</a:t>
            </a:r>
            <a:endParaRPr lang="en-IN" dirty="0"/>
          </a:p>
        </p:txBody>
      </p:sp>
      <p:sp>
        <p:nvSpPr>
          <p:cNvPr id="3" name="Content Placeholder 2">
            <a:extLst>
              <a:ext uri="{FF2B5EF4-FFF2-40B4-BE49-F238E27FC236}">
                <a16:creationId xmlns:a16="http://schemas.microsoft.com/office/drawing/2014/main" id="{82C9BD42-D8E9-0D24-3D5C-87F0BA22788B}"/>
              </a:ext>
            </a:extLst>
          </p:cNvPr>
          <p:cNvSpPr>
            <a:spLocks noGrp="1"/>
          </p:cNvSpPr>
          <p:nvPr>
            <p:ph idx="1"/>
          </p:nvPr>
        </p:nvSpPr>
        <p:spPr/>
        <p:txBody>
          <a:bodyPr/>
          <a:lstStyle/>
          <a:p>
            <a:r>
              <a:rPr lang="en-GB" dirty="0"/>
              <a:t>A page is UI (component) that is rendered on a specific route.</a:t>
            </a:r>
          </a:p>
          <a:p>
            <a:r>
              <a:rPr lang="en-GB" dirty="0"/>
              <a:t>Next.js uses a file-based routing system that automatically maps files in the pages directory to application routes, supporting static, dynamic, and nested routes for seamless web development.</a:t>
            </a:r>
          </a:p>
          <a:p>
            <a:r>
              <a:rPr lang="en-GB" dirty="0"/>
              <a:t>To create a page, add a page file inside the app directory and default export a React component. For example, to create an index page (/) we need to create page.js or </a:t>
            </a:r>
            <a:r>
              <a:rPr lang="en-GB" dirty="0" err="1"/>
              <a:t>page.ts</a:t>
            </a:r>
            <a:r>
              <a:rPr lang="en-GB" dirty="0"/>
              <a:t> or </a:t>
            </a:r>
            <a:r>
              <a:rPr lang="en-GB" dirty="0" err="1"/>
              <a:t>page.jsx</a:t>
            </a:r>
            <a:r>
              <a:rPr lang="en-GB" dirty="0"/>
              <a:t> or </a:t>
            </a:r>
            <a:r>
              <a:rPr lang="en-GB" dirty="0" err="1"/>
              <a:t>page.tsx</a:t>
            </a:r>
            <a:r>
              <a:rPr lang="en-GB" dirty="0"/>
              <a:t> file in app folder with following code in it.</a:t>
            </a:r>
          </a:p>
          <a:p>
            <a:endParaRPr lang="en-GB" dirty="0"/>
          </a:p>
          <a:p>
            <a:endParaRPr lang="en-GB" dirty="0"/>
          </a:p>
          <a:p>
            <a:pPr marL="0" indent="0">
              <a:buNone/>
            </a:pPr>
            <a:endParaRPr lang="en-GB" dirty="0"/>
          </a:p>
          <a:p>
            <a:r>
              <a:rPr lang="en-IN" dirty="0"/>
              <a:t>To boot the server you need to fire following command from the project folder</a:t>
            </a:r>
          </a:p>
          <a:p>
            <a:endParaRPr lang="en-IN" dirty="0"/>
          </a:p>
          <a:p>
            <a:r>
              <a:rPr lang="en-GB" dirty="0"/>
              <a:t>This command will start web server on port number 3000 (default), and you can see the page in the browser using the </a:t>
            </a:r>
            <a:r>
              <a:rPr lang="en-GB" dirty="0" err="1"/>
              <a:t>url</a:t>
            </a:r>
            <a:r>
              <a:rPr lang="en-GB" dirty="0"/>
              <a:t> http://localhost:3000</a:t>
            </a:r>
            <a:endParaRPr lang="en-IN" dirty="0"/>
          </a:p>
        </p:txBody>
      </p:sp>
      <p:grpSp>
        <p:nvGrpSpPr>
          <p:cNvPr id="4" name="Canvas 7">
            <a:extLst>
              <a:ext uri="{FF2B5EF4-FFF2-40B4-BE49-F238E27FC236}">
                <a16:creationId xmlns:a16="http://schemas.microsoft.com/office/drawing/2014/main" id="{109D2196-BF47-1989-512D-E9ADB6D2A894}"/>
              </a:ext>
            </a:extLst>
          </p:cNvPr>
          <p:cNvGrpSpPr/>
          <p:nvPr/>
        </p:nvGrpSpPr>
        <p:grpSpPr>
          <a:xfrm>
            <a:off x="510012" y="3595355"/>
            <a:ext cx="6805188" cy="1174686"/>
            <a:chOff x="0" y="0"/>
            <a:chExt cx="5486400" cy="1252212"/>
          </a:xfrm>
        </p:grpSpPr>
        <p:sp>
          <p:nvSpPr>
            <p:cNvPr id="5" name="Rectangle 4">
              <a:extLst>
                <a:ext uri="{FF2B5EF4-FFF2-40B4-BE49-F238E27FC236}">
                  <a16:creationId xmlns:a16="http://schemas.microsoft.com/office/drawing/2014/main" id="{F4CEB5D3-B6B3-4334-0E0D-9849018F6FE6}"/>
                </a:ext>
              </a:extLst>
            </p:cNvPr>
            <p:cNvSpPr/>
            <p:nvPr/>
          </p:nvSpPr>
          <p:spPr>
            <a:xfrm>
              <a:off x="0" y="0"/>
              <a:ext cx="5486400" cy="1252212"/>
            </a:xfrm>
            <a:prstGeom prst="rect">
              <a:avLst/>
            </a:prstGeom>
            <a:solidFill>
              <a:prstClr val="white"/>
            </a:solidFill>
          </p:spPr>
        </p:sp>
        <p:sp>
          <p:nvSpPr>
            <p:cNvPr id="6" name="Text Box 2">
              <a:extLst>
                <a:ext uri="{FF2B5EF4-FFF2-40B4-BE49-F238E27FC236}">
                  <a16:creationId xmlns:a16="http://schemas.microsoft.com/office/drawing/2014/main" id="{262FFD26-3A0F-BF6F-6CAE-98FD17F9C54B}"/>
                </a:ext>
              </a:extLst>
            </p:cNvPr>
            <p:cNvSpPr txBox="1">
              <a:spLocks noChangeArrowheads="1"/>
            </p:cNvSpPr>
            <p:nvPr/>
          </p:nvSpPr>
          <p:spPr bwMode="auto">
            <a:xfrm>
              <a:off x="0" y="292552"/>
              <a:ext cx="5486400" cy="9596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buNone/>
              </a:pP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export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default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function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795E26"/>
                  </a:solidFill>
                  <a:effectLst/>
                  <a:latin typeface="Consolas" panose="020B0609020204030204" pitchFamily="49" charset="0"/>
                  <a:ea typeface="Times New Roman" panose="02020603050405020304" pitchFamily="18" charset="0"/>
                  <a:cs typeface="Shruti" panose="020B0502040204020203" pitchFamily="34" charset="0"/>
                </a:rPr>
                <a:t>Home</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return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&lt;h1&gt;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Hello world from Next.js</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&lt;/h1&gt;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2BCBDD71-26F2-045A-C838-9C3C470F09EC}"/>
                </a:ext>
              </a:extLst>
            </p:cNvPr>
            <p:cNvSpPr txBox="1">
              <a:spLocks noChangeArrowheads="1"/>
            </p:cNvSpPr>
            <p:nvPr/>
          </p:nvSpPr>
          <p:spPr bwMode="auto">
            <a:xfrm>
              <a:off x="0" y="0"/>
              <a:ext cx="1078864"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a:t>
              </a: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page.tsx</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grpSp>
      <p:sp>
        <p:nvSpPr>
          <p:cNvPr id="9" name="Text Box 2">
            <a:extLst>
              <a:ext uri="{FF2B5EF4-FFF2-40B4-BE49-F238E27FC236}">
                <a16:creationId xmlns:a16="http://schemas.microsoft.com/office/drawing/2014/main" id="{7DE943E7-E703-7C02-318F-5B538B42F5B6}"/>
              </a:ext>
            </a:extLst>
          </p:cNvPr>
          <p:cNvSpPr txBox="1">
            <a:spLocks noChangeArrowheads="1"/>
          </p:cNvSpPr>
          <p:nvPr/>
        </p:nvSpPr>
        <p:spPr bwMode="auto">
          <a:xfrm>
            <a:off x="510012" y="5328115"/>
            <a:ext cx="5486400" cy="3155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ct val="115000"/>
              </a:lnSpc>
              <a:spcAft>
                <a:spcPts val="800"/>
              </a:spcAft>
            </a:pPr>
            <a:r>
              <a:rPr lang="en-IN" sz="1200" kern="100">
                <a:effectLst/>
                <a:latin typeface="Calibri" panose="020F0502020204030204" pitchFamily="34" charset="0"/>
                <a:ea typeface="Times New Roman" panose="02020603050405020304" pitchFamily="18" charset="0"/>
                <a:cs typeface="Shruti" panose="020B0502040204020203" pitchFamily="34" charset="0"/>
              </a:rPr>
              <a:t>npm run dev</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77342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E83B-08AE-6818-0AAB-3B07E1CDB959}"/>
              </a:ext>
            </a:extLst>
          </p:cNvPr>
          <p:cNvSpPr>
            <a:spLocks noGrp="1"/>
          </p:cNvSpPr>
          <p:nvPr>
            <p:ph type="title"/>
          </p:nvPr>
        </p:nvSpPr>
        <p:spPr/>
        <p:txBody>
          <a:bodyPr/>
          <a:lstStyle/>
          <a:p>
            <a:r>
              <a:rPr lang="en-GB" dirty="0"/>
              <a:t>Layout</a:t>
            </a:r>
            <a:endParaRPr lang="en-IN" dirty="0"/>
          </a:p>
        </p:txBody>
      </p:sp>
      <p:sp>
        <p:nvSpPr>
          <p:cNvPr id="3" name="Content Placeholder 2">
            <a:extLst>
              <a:ext uri="{FF2B5EF4-FFF2-40B4-BE49-F238E27FC236}">
                <a16:creationId xmlns:a16="http://schemas.microsoft.com/office/drawing/2014/main" id="{8F0F7BF1-AB06-D02A-B850-4A479FC440A7}"/>
              </a:ext>
            </a:extLst>
          </p:cNvPr>
          <p:cNvSpPr>
            <a:spLocks noGrp="1"/>
          </p:cNvSpPr>
          <p:nvPr>
            <p:ph idx="1"/>
          </p:nvPr>
        </p:nvSpPr>
        <p:spPr>
          <a:xfrm>
            <a:off x="131180" y="863444"/>
            <a:ext cx="6396369" cy="5590565"/>
          </a:xfrm>
        </p:spPr>
        <p:txBody>
          <a:bodyPr/>
          <a:lstStyle/>
          <a:p>
            <a:r>
              <a:rPr lang="en-GB" dirty="0"/>
              <a:t>A layout is UI that is shared between multiple pages. On navigation, layouts preserve state, remain interactive, and do not re-render.</a:t>
            </a:r>
          </a:p>
          <a:p>
            <a:r>
              <a:rPr lang="en-GB" dirty="0"/>
              <a:t>You can define a layout by default exporting a React component from a layout file. The component should accept a children prop which can be a page or another layout.</a:t>
            </a:r>
          </a:p>
          <a:p>
            <a:r>
              <a:rPr lang="en-GB" dirty="0"/>
              <a:t>For example, to create a layout that accepts your index page as child, add a layout file inside the app directory.</a:t>
            </a:r>
          </a:p>
          <a:p>
            <a:r>
              <a:rPr lang="en-GB" dirty="0"/>
              <a:t>The layout above is called a root layout because it's defined at the root of the app directory. The root layout is required and must contain html and body tags.</a:t>
            </a:r>
          </a:p>
          <a:p>
            <a:endParaRPr lang="en-IN" dirty="0"/>
          </a:p>
        </p:txBody>
      </p:sp>
      <p:grpSp>
        <p:nvGrpSpPr>
          <p:cNvPr id="4" name="Canvas 10">
            <a:extLst>
              <a:ext uri="{FF2B5EF4-FFF2-40B4-BE49-F238E27FC236}">
                <a16:creationId xmlns:a16="http://schemas.microsoft.com/office/drawing/2014/main" id="{6DBCCACD-9248-059B-E9BD-E5D8C54052B4}"/>
              </a:ext>
            </a:extLst>
          </p:cNvPr>
          <p:cNvGrpSpPr/>
          <p:nvPr/>
        </p:nvGrpSpPr>
        <p:grpSpPr>
          <a:xfrm>
            <a:off x="6705600" y="3429000"/>
            <a:ext cx="4991477" cy="2988759"/>
            <a:chOff x="0" y="0"/>
            <a:chExt cx="5486400" cy="2988759"/>
          </a:xfrm>
        </p:grpSpPr>
        <p:sp>
          <p:nvSpPr>
            <p:cNvPr id="5" name="Rectangle 4">
              <a:extLst>
                <a:ext uri="{FF2B5EF4-FFF2-40B4-BE49-F238E27FC236}">
                  <a16:creationId xmlns:a16="http://schemas.microsoft.com/office/drawing/2014/main" id="{06D8D66D-9819-CAA0-6CD2-A7240974F547}"/>
                </a:ext>
              </a:extLst>
            </p:cNvPr>
            <p:cNvSpPr/>
            <p:nvPr/>
          </p:nvSpPr>
          <p:spPr>
            <a:xfrm>
              <a:off x="0" y="0"/>
              <a:ext cx="5486400" cy="2988759"/>
            </a:xfrm>
            <a:prstGeom prst="rect">
              <a:avLst/>
            </a:prstGeom>
            <a:solidFill>
              <a:prstClr val="white"/>
            </a:solidFill>
          </p:spPr>
        </p:sp>
        <p:sp>
          <p:nvSpPr>
            <p:cNvPr id="6" name="Text Box 2">
              <a:extLst>
                <a:ext uri="{FF2B5EF4-FFF2-40B4-BE49-F238E27FC236}">
                  <a16:creationId xmlns:a16="http://schemas.microsoft.com/office/drawing/2014/main" id="{BAB0F104-8395-889F-D5D1-9F0F8A064176}"/>
                </a:ext>
              </a:extLst>
            </p:cNvPr>
            <p:cNvSpPr txBox="1">
              <a:spLocks noChangeArrowheads="1"/>
            </p:cNvSpPr>
            <p:nvPr/>
          </p:nvSpPr>
          <p:spPr bwMode="auto">
            <a:xfrm>
              <a:off x="0" y="311103"/>
              <a:ext cx="5181600" cy="267765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buNone/>
              </a:pP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export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default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function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err="1">
                  <a:solidFill>
                    <a:srgbClr val="795E26"/>
                  </a:solidFill>
                  <a:effectLst/>
                  <a:latin typeface="Consolas" panose="020B0609020204030204" pitchFamily="49" charset="0"/>
                  <a:ea typeface="Times New Roman" panose="02020603050405020304" pitchFamily="18" charset="0"/>
                  <a:cs typeface="Shruti" panose="020B0502040204020203" pitchFamily="34" charset="0"/>
                </a:rPr>
                <a:t>DashboardLayout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1080"/>
                  </a:solidFill>
                  <a:effectLst/>
                  <a:latin typeface="Consolas" panose="020B0609020204030204" pitchFamily="49" charset="0"/>
                  <a:ea typeface="Times New Roman" panose="02020603050405020304" pitchFamily="18" charset="0"/>
                  <a:cs typeface="Shruti" panose="020B0502040204020203" pitchFamily="34" charset="0"/>
                </a:rPr>
                <a:t>children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1080"/>
                  </a:solidFill>
                  <a:effectLst/>
                  <a:latin typeface="Consolas" panose="020B0609020204030204" pitchFamily="49" charset="0"/>
                  <a:ea typeface="Times New Roman" panose="02020603050405020304" pitchFamily="18" charset="0"/>
                  <a:cs typeface="Shruti" panose="020B0502040204020203" pitchFamily="34" charset="0"/>
                </a:rPr>
                <a:t>children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err="1">
                  <a:solidFill>
                    <a:srgbClr val="267F99"/>
                  </a:solidFill>
                  <a:effectLst/>
                  <a:latin typeface="Consolas" panose="020B0609020204030204" pitchFamily="49" charset="0"/>
                  <a:ea typeface="Times New Roman" panose="02020603050405020304" pitchFamily="18" charset="0"/>
                  <a:cs typeface="Shruti" panose="020B0502040204020203" pitchFamily="34" charset="0"/>
                </a:rPr>
                <a:t>React</a:t>
              </a: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err="1">
                  <a:solidFill>
                    <a:srgbClr val="267F99"/>
                  </a:solidFill>
                  <a:effectLst/>
                  <a:latin typeface="Consolas" panose="020B0609020204030204" pitchFamily="49" charset="0"/>
                  <a:ea typeface="Times New Roman" panose="02020603050405020304" pitchFamily="18" charset="0"/>
                  <a:cs typeface="Shruti" panose="020B0502040204020203" pitchFamily="34"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return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&lt;html</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E50000"/>
                  </a:solidFill>
                  <a:effectLst/>
                  <a:latin typeface="Consolas" panose="020B0609020204030204" pitchFamily="49" charset="0"/>
                  <a:ea typeface="Times New Roman" panose="02020603050405020304" pitchFamily="18" charset="0"/>
                  <a:cs typeface="Shruti" panose="020B0502040204020203" pitchFamily="34" charset="0"/>
                </a:rPr>
                <a:t>lang</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A31515"/>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err="1">
                  <a:solidFill>
                    <a:srgbClr val="A31515"/>
                  </a:solidFill>
                  <a:effectLst/>
                  <a:latin typeface="Consolas" panose="020B0609020204030204" pitchFamily="49" charset="0"/>
                  <a:ea typeface="Times New Roman" panose="02020603050405020304" pitchFamily="18" charset="0"/>
                  <a:cs typeface="Shruti" panose="020B0502040204020203" pitchFamily="34" charset="0"/>
                </a:rPr>
                <a:t>en</a:t>
              </a:r>
              <a:r>
                <a:rPr lang="en-IN" sz="1050" kern="100" dirty="0">
                  <a:solidFill>
                    <a:srgbClr val="A31515"/>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&lt;body&gt;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008000"/>
                  </a:solidFill>
                  <a:effectLst/>
                  <a:latin typeface="Consolas" panose="020B0609020204030204" pitchFamily="49" charset="0"/>
                  <a:ea typeface="Times New Roman" panose="02020603050405020304" pitchFamily="18" charset="0"/>
                  <a:cs typeface="Shruti" panose="020B0502040204020203" pitchFamily="34" charset="0"/>
                </a:rPr>
                <a:t>/* Layout UI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008000"/>
                  </a:solidFill>
                  <a:effectLst/>
                  <a:latin typeface="Consolas" panose="020B0609020204030204" pitchFamily="49" charset="0"/>
                  <a:ea typeface="Times New Roman" panose="02020603050405020304" pitchFamily="18" charset="0"/>
                  <a:cs typeface="Shruti" panose="020B0502040204020203" pitchFamily="34" charset="0"/>
                </a:rPr>
                <a:t>/* Place children where you want to render a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algn="just">
                <a:buNone/>
              </a:pP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8000"/>
                  </a:solidFill>
                  <a:effectLst/>
                  <a:latin typeface="Consolas" panose="020B0609020204030204" pitchFamily="49" charset="0"/>
                  <a:ea typeface="Times New Roman" panose="02020603050405020304" pitchFamily="18" charset="0"/>
                  <a:cs typeface="Shruti" panose="020B0502040204020203" pitchFamily="34" charset="0"/>
                </a:rPr>
                <a:t>page or nested layout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&lt;main&gt;</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001080"/>
                  </a:solidFill>
                  <a:effectLst/>
                  <a:latin typeface="Consolas" panose="020B0609020204030204" pitchFamily="49" charset="0"/>
                  <a:ea typeface="Times New Roman" panose="02020603050405020304" pitchFamily="18" charset="0"/>
                  <a:cs typeface="Shruti" panose="020B0502040204020203" pitchFamily="34" charset="0"/>
                </a:rPr>
                <a:t>children</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&lt;/main&gt;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&lt;/body&gt;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&lt;/html&gt;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F4403FBE-7EBB-51EE-A9A2-5C1E88E379FA}"/>
                </a:ext>
              </a:extLst>
            </p:cNvPr>
            <p:cNvSpPr txBox="1">
              <a:spLocks noChangeArrowheads="1"/>
            </p:cNvSpPr>
            <p:nvPr/>
          </p:nvSpPr>
          <p:spPr bwMode="auto">
            <a:xfrm>
              <a:off x="0" y="19050"/>
              <a:ext cx="1456184" cy="2623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a:t>
              </a: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layout.tsx</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262296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BB17-1E76-E7EC-E0C1-297D75BA8E61}"/>
              </a:ext>
            </a:extLst>
          </p:cNvPr>
          <p:cNvSpPr>
            <a:spLocks noGrp="1"/>
          </p:cNvSpPr>
          <p:nvPr>
            <p:ph type="title"/>
          </p:nvPr>
        </p:nvSpPr>
        <p:spPr/>
        <p:txBody>
          <a:bodyPr/>
          <a:lstStyle/>
          <a:p>
            <a:r>
              <a:rPr lang="en-GB" dirty="0"/>
              <a:t>Nested Route</a:t>
            </a:r>
            <a:endParaRPr lang="en-IN" dirty="0"/>
          </a:p>
        </p:txBody>
      </p:sp>
      <p:sp>
        <p:nvSpPr>
          <p:cNvPr id="3" name="Content Placeholder 2">
            <a:extLst>
              <a:ext uri="{FF2B5EF4-FFF2-40B4-BE49-F238E27FC236}">
                <a16:creationId xmlns:a16="http://schemas.microsoft.com/office/drawing/2014/main" id="{91D84E2D-9D1A-50B3-1DBF-80694A964B9A}"/>
              </a:ext>
            </a:extLst>
          </p:cNvPr>
          <p:cNvSpPr>
            <a:spLocks noGrp="1"/>
          </p:cNvSpPr>
          <p:nvPr>
            <p:ph idx="1"/>
          </p:nvPr>
        </p:nvSpPr>
        <p:spPr>
          <a:xfrm>
            <a:off x="131181" y="863444"/>
            <a:ext cx="8741216" cy="5590565"/>
          </a:xfrm>
        </p:spPr>
        <p:txBody>
          <a:bodyPr/>
          <a:lstStyle/>
          <a:p>
            <a:r>
              <a:rPr lang="en-GB" dirty="0"/>
              <a:t>A nested route is a route composed of multiple URL segments. </a:t>
            </a:r>
          </a:p>
          <a:p>
            <a:r>
              <a:rPr lang="en-GB" dirty="0"/>
              <a:t>For example, the /blog/[slug] route is composed of three segments:</a:t>
            </a:r>
          </a:p>
          <a:p>
            <a:pPr lvl="1"/>
            <a:r>
              <a:rPr lang="en-GB" dirty="0"/>
              <a:t>/ (Root Segment)</a:t>
            </a:r>
          </a:p>
          <a:p>
            <a:pPr lvl="1"/>
            <a:r>
              <a:rPr lang="en-GB" dirty="0"/>
              <a:t>blog (Segment)</a:t>
            </a:r>
          </a:p>
          <a:p>
            <a:pPr lvl="1"/>
            <a:r>
              <a:rPr lang="en-GB" dirty="0"/>
              <a:t>[slug] (Leaf Segment)</a:t>
            </a:r>
          </a:p>
          <a:p>
            <a:r>
              <a:rPr lang="en-GB" dirty="0"/>
              <a:t>In Next.js:</a:t>
            </a:r>
          </a:p>
          <a:p>
            <a:pPr lvl="1"/>
            <a:r>
              <a:rPr lang="en-GB" dirty="0"/>
              <a:t>Folders are used to define the route segments that map to URL segments.</a:t>
            </a:r>
          </a:p>
          <a:p>
            <a:pPr lvl="1"/>
            <a:r>
              <a:rPr lang="en-GB" dirty="0"/>
              <a:t>Files (like page and layout) are used to create UI that is shown for a segment.</a:t>
            </a:r>
          </a:p>
          <a:p>
            <a:r>
              <a:rPr lang="en-GB" dirty="0"/>
              <a:t>To create nested routes, you can nest folders inside each other. </a:t>
            </a:r>
          </a:p>
          <a:p>
            <a:r>
              <a:rPr lang="en-GB" dirty="0"/>
              <a:t>For example, to add a route for /blog, create a folder called blog in the app directory. Then, to make /blog publicly accessible, add a page file:</a:t>
            </a:r>
          </a:p>
          <a:p>
            <a:r>
              <a:rPr lang="en-GB" dirty="0"/>
              <a:t>You can continue nesting folders and create </a:t>
            </a:r>
            <a:r>
              <a:rPr lang="en-GB" dirty="0" err="1"/>
              <a:t>page.tsx</a:t>
            </a:r>
            <a:r>
              <a:rPr lang="en-GB" dirty="0"/>
              <a:t> file in each folder to create nested routes.</a:t>
            </a:r>
          </a:p>
          <a:p>
            <a:endParaRPr lang="en-GB" dirty="0"/>
          </a:p>
          <a:p>
            <a:endParaRPr lang="en-GB" dirty="0"/>
          </a:p>
          <a:p>
            <a:pPr marL="0" indent="0">
              <a:buNone/>
            </a:pPr>
            <a:endParaRPr lang="en-GB" dirty="0"/>
          </a:p>
          <a:p>
            <a:endParaRPr lang="en-IN" dirty="0"/>
          </a:p>
        </p:txBody>
      </p:sp>
      <p:grpSp>
        <p:nvGrpSpPr>
          <p:cNvPr id="5" name="Canvas 11">
            <a:extLst>
              <a:ext uri="{FF2B5EF4-FFF2-40B4-BE49-F238E27FC236}">
                <a16:creationId xmlns:a16="http://schemas.microsoft.com/office/drawing/2014/main" id="{F05304C7-5225-9647-2A4E-F7A03D5300CD}"/>
              </a:ext>
            </a:extLst>
          </p:cNvPr>
          <p:cNvGrpSpPr/>
          <p:nvPr/>
        </p:nvGrpSpPr>
        <p:grpSpPr>
          <a:xfrm>
            <a:off x="8872397" y="4477100"/>
            <a:ext cx="3157444" cy="1273013"/>
            <a:chOff x="-2" y="0"/>
            <a:chExt cx="5486402" cy="1273013"/>
          </a:xfrm>
        </p:grpSpPr>
        <p:sp>
          <p:nvSpPr>
            <p:cNvPr id="6" name="Rectangle 5">
              <a:extLst>
                <a:ext uri="{FF2B5EF4-FFF2-40B4-BE49-F238E27FC236}">
                  <a16:creationId xmlns:a16="http://schemas.microsoft.com/office/drawing/2014/main" id="{9FD123EE-49A8-152F-3C02-88F93D594133}"/>
                </a:ext>
              </a:extLst>
            </p:cNvPr>
            <p:cNvSpPr/>
            <p:nvPr/>
          </p:nvSpPr>
          <p:spPr>
            <a:xfrm>
              <a:off x="0" y="0"/>
              <a:ext cx="5486400" cy="1273013"/>
            </a:xfrm>
            <a:prstGeom prst="rect">
              <a:avLst/>
            </a:prstGeom>
            <a:solidFill>
              <a:prstClr val="white"/>
            </a:solidFill>
          </p:spPr>
        </p:sp>
        <p:sp>
          <p:nvSpPr>
            <p:cNvPr id="7" name="Text Box 2">
              <a:extLst>
                <a:ext uri="{FF2B5EF4-FFF2-40B4-BE49-F238E27FC236}">
                  <a16:creationId xmlns:a16="http://schemas.microsoft.com/office/drawing/2014/main" id="{6C8F9463-88EE-31BE-19F5-E401215203DA}"/>
                </a:ext>
              </a:extLst>
            </p:cNvPr>
            <p:cNvSpPr txBox="1">
              <a:spLocks noChangeArrowheads="1"/>
            </p:cNvSpPr>
            <p:nvPr/>
          </p:nvSpPr>
          <p:spPr bwMode="auto">
            <a:xfrm>
              <a:off x="0" y="292552"/>
              <a:ext cx="5486400" cy="98046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buNone/>
              </a:pP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export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default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function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795E26"/>
                  </a:solidFill>
                  <a:effectLst/>
                  <a:latin typeface="Consolas" panose="020B0609020204030204" pitchFamily="49" charset="0"/>
                  <a:ea typeface="Times New Roman" panose="02020603050405020304" pitchFamily="18" charset="0"/>
                  <a:cs typeface="Shruti" panose="020B0502040204020203" pitchFamily="34" charset="0"/>
                </a:rPr>
                <a:t>Blog</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return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&lt;h1&gt;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Hello world from Blog Page</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&lt;/h1&gt;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8" name="Text Box 2">
              <a:extLst>
                <a:ext uri="{FF2B5EF4-FFF2-40B4-BE49-F238E27FC236}">
                  <a16:creationId xmlns:a16="http://schemas.microsoft.com/office/drawing/2014/main" id="{C1CF22BE-E53C-46EE-B3CD-C7ADAA21E5C0}"/>
                </a:ext>
              </a:extLst>
            </p:cNvPr>
            <p:cNvSpPr txBox="1">
              <a:spLocks noChangeArrowheads="1"/>
            </p:cNvSpPr>
            <p:nvPr/>
          </p:nvSpPr>
          <p:spPr bwMode="auto">
            <a:xfrm>
              <a:off x="-2" y="27159"/>
              <a:ext cx="2544632" cy="2623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app/blog/</a:t>
              </a: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page.tsx</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354863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E0FC-708E-DB59-99FE-82A91FB2BA51}"/>
              </a:ext>
            </a:extLst>
          </p:cNvPr>
          <p:cNvSpPr>
            <a:spLocks noGrp="1"/>
          </p:cNvSpPr>
          <p:nvPr>
            <p:ph type="title"/>
          </p:nvPr>
        </p:nvSpPr>
        <p:spPr/>
        <p:txBody>
          <a:bodyPr/>
          <a:lstStyle/>
          <a:p>
            <a:r>
              <a:rPr lang="en-GB" dirty="0"/>
              <a:t>Nested Layout</a:t>
            </a:r>
            <a:endParaRPr lang="en-IN" dirty="0"/>
          </a:p>
        </p:txBody>
      </p:sp>
      <p:sp>
        <p:nvSpPr>
          <p:cNvPr id="3" name="Content Placeholder 2">
            <a:extLst>
              <a:ext uri="{FF2B5EF4-FFF2-40B4-BE49-F238E27FC236}">
                <a16:creationId xmlns:a16="http://schemas.microsoft.com/office/drawing/2014/main" id="{7226399E-27BD-7295-8132-1F85C486F7EA}"/>
              </a:ext>
            </a:extLst>
          </p:cNvPr>
          <p:cNvSpPr>
            <a:spLocks noGrp="1"/>
          </p:cNvSpPr>
          <p:nvPr>
            <p:ph idx="1"/>
          </p:nvPr>
        </p:nvSpPr>
        <p:spPr/>
        <p:txBody>
          <a:bodyPr/>
          <a:lstStyle/>
          <a:p>
            <a:r>
              <a:rPr lang="en-GB" dirty="0"/>
              <a:t>By default, layouts in the folder hierarchy are also nested, which means they wrap child layouts via their children prop. You can nest layouts by adding layout inside specific route segments (folders).</a:t>
            </a:r>
          </a:p>
          <a:p>
            <a:r>
              <a:rPr lang="en-GB" dirty="0"/>
              <a:t>For example, to create a layout for the /blog route, add a new layout file inside the blog folder.</a:t>
            </a:r>
          </a:p>
          <a:p>
            <a:endParaRPr lang="en-GB" dirty="0"/>
          </a:p>
          <a:p>
            <a:endParaRPr lang="en-GB" dirty="0"/>
          </a:p>
          <a:p>
            <a:endParaRPr lang="en-GB" dirty="0"/>
          </a:p>
          <a:p>
            <a:endParaRPr lang="en-GB" dirty="0"/>
          </a:p>
          <a:p>
            <a:r>
              <a:rPr lang="en-GB" dirty="0"/>
              <a:t>If you were to combine the two layouts above, the root layout (app/layout.js) would wrap the blog layout (app/blog/layout.js), which would wrap the blog (app/blog/page.js)</a:t>
            </a:r>
            <a:endParaRPr lang="en-IN" dirty="0"/>
          </a:p>
        </p:txBody>
      </p:sp>
      <p:grpSp>
        <p:nvGrpSpPr>
          <p:cNvPr id="4" name="Canvas 12">
            <a:extLst>
              <a:ext uri="{FF2B5EF4-FFF2-40B4-BE49-F238E27FC236}">
                <a16:creationId xmlns:a16="http://schemas.microsoft.com/office/drawing/2014/main" id="{A1A6A3B3-632F-19D8-D878-751DF6D9C4D3}"/>
              </a:ext>
            </a:extLst>
          </p:cNvPr>
          <p:cNvGrpSpPr/>
          <p:nvPr/>
        </p:nvGrpSpPr>
        <p:grpSpPr>
          <a:xfrm>
            <a:off x="508493" y="2402842"/>
            <a:ext cx="5742940" cy="1632032"/>
            <a:chOff x="0" y="0"/>
            <a:chExt cx="5742940" cy="1632032"/>
          </a:xfrm>
        </p:grpSpPr>
        <p:sp>
          <p:nvSpPr>
            <p:cNvPr id="5" name="Rectangle 4">
              <a:extLst>
                <a:ext uri="{FF2B5EF4-FFF2-40B4-BE49-F238E27FC236}">
                  <a16:creationId xmlns:a16="http://schemas.microsoft.com/office/drawing/2014/main" id="{21B26461-6046-0B71-6CCA-C151485E0BC3}"/>
                </a:ext>
              </a:extLst>
            </p:cNvPr>
            <p:cNvSpPr/>
            <p:nvPr/>
          </p:nvSpPr>
          <p:spPr>
            <a:xfrm>
              <a:off x="0" y="0"/>
              <a:ext cx="5742940" cy="1632032"/>
            </a:xfrm>
            <a:prstGeom prst="rect">
              <a:avLst/>
            </a:prstGeom>
            <a:solidFill>
              <a:prstClr val="white"/>
            </a:solidFill>
          </p:spPr>
        </p:sp>
        <p:sp>
          <p:nvSpPr>
            <p:cNvPr id="6" name="Text Box 2">
              <a:extLst>
                <a:ext uri="{FF2B5EF4-FFF2-40B4-BE49-F238E27FC236}">
                  <a16:creationId xmlns:a16="http://schemas.microsoft.com/office/drawing/2014/main" id="{E4C19B21-F1FC-C115-C2DD-2F605978A34F}"/>
                </a:ext>
              </a:extLst>
            </p:cNvPr>
            <p:cNvSpPr txBox="1">
              <a:spLocks noChangeArrowheads="1"/>
            </p:cNvSpPr>
            <p:nvPr/>
          </p:nvSpPr>
          <p:spPr bwMode="auto">
            <a:xfrm>
              <a:off x="0" y="292498"/>
              <a:ext cx="5486400" cy="133953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buNone/>
              </a:pP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export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default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function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err="1">
                  <a:solidFill>
                    <a:srgbClr val="795E26"/>
                  </a:solidFill>
                  <a:effectLst/>
                  <a:latin typeface="Consolas" panose="020B0609020204030204" pitchFamily="49" charset="0"/>
                  <a:ea typeface="Times New Roman" panose="02020603050405020304" pitchFamily="18" charset="0"/>
                  <a:cs typeface="Shruti" panose="020B0502040204020203" pitchFamily="34" charset="0"/>
                </a:rPr>
                <a:t>BlogLayout</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1080"/>
                  </a:solidFill>
                  <a:effectLst/>
                  <a:latin typeface="Consolas" panose="020B0609020204030204" pitchFamily="49" charset="0"/>
                  <a:ea typeface="Times New Roman" panose="02020603050405020304" pitchFamily="18" charset="0"/>
                  <a:cs typeface="Shruti" panose="020B0502040204020203" pitchFamily="34" charset="0"/>
                </a:rPr>
                <a:t>children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001080"/>
                  </a:solidFill>
                  <a:effectLst/>
                  <a:latin typeface="Consolas" panose="020B0609020204030204" pitchFamily="49" charset="0"/>
                  <a:ea typeface="Times New Roman" panose="02020603050405020304" pitchFamily="18" charset="0"/>
                  <a:cs typeface="Shruti" panose="020B0502040204020203" pitchFamily="34" charset="0"/>
                </a:rPr>
                <a:t>children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err="1">
                  <a:solidFill>
                    <a:srgbClr val="267F99"/>
                  </a:solidFill>
                  <a:effectLst/>
                  <a:latin typeface="Consolas" panose="020B0609020204030204" pitchFamily="49" charset="0"/>
                  <a:ea typeface="Times New Roman" panose="02020603050405020304" pitchFamily="18" charset="0"/>
                  <a:cs typeface="Shruti" panose="020B0502040204020203" pitchFamily="34" charset="0"/>
                </a:rPr>
                <a:t>React</a:t>
              </a: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err="1">
                  <a:solidFill>
                    <a:srgbClr val="267F99"/>
                  </a:solidFill>
                  <a:effectLst/>
                  <a:latin typeface="Consolas" panose="020B0609020204030204" pitchFamily="49" charset="0"/>
                  <a:ea typeface="Times New Roman" panose="02020603050405020304" pitchFamily="18" charset="0"/>
                  <a:cs typeface="Shruti" panose="020B0502040204020203" pitchFamily="34"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buNone/>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AF00DB"/>
                  </a:solidFill>
                  <a:effectLst/>
                  <a:latin typeface="Consolas" panose="020B0609020204030204" pitchFamily="49" charset="0"/>
                  <a:ea typeface="Times New Roman" panose="02020603050405020304" pitchFamily="18" charset="0"/>
                  <a:cs typeface="Shruti" panose="020B0502040204020203" pitchFamily="34" charset="0"/>
                </a:rPr>
                <a:t>return</a:t>
              </a: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 </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&lt;section&gt;</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001080"/>
                  </a:solidFill>
                  <a:effectLst/>
                  <a:latin typeface="Consolas" panose="020B0609020204030204" pitchFamily="49" charset="0"/>
                  <a:ea typeface="Times New Roman" panose="02020603050405020304" pitchFamily="18" charset="0"/>
                  <a:cs typeface="Shruti" panose="020B0502040204020203" pitchFamily="34" charset="0"/>
                </a:rPr>
                <a:t>children</a:t>
              </a:r>
              <a:r>
                <a:rPr lang="en-IN" sz="1050" kern="100" dirty="0">
                  <a:solidFill>
                    <a:srgbClr val="0000FF"/>
                  </a:solidFill>
                  <a:effectLst/>
                  <a:latin typeface="Consolas" panose="020B0609020204030204" pitchFamily="49" charset="0"/>
                  <a:ea typeface="Times New Roman" panose="02020603050405020304" pitchFamily="18" charset="0"/>
                  <a:cs typeface="Shruti" panose="020B0502040204020203" pitchFamily="34" charset="0"/>
                </a:rPr>
                <a:t>}</a:t>
              </a:r>
              <a:r>
                <a:rPr lang="en-IN" sz="1050" kern="100" dirty="0">
                  <a:solidFill>
                    <a:srgbClr val="800000"/>
                  </a:solidFill>
                  <a:effectLst/>
                  <a:latin typeface="Consolas" panose="020B0609020204030204" pitchFamily="49" charset="0"/>
                  <a:ea typeface="Times New Roman" panose="02020603050405020304" pitchFamily="18" charset="0"/>
                  <a:cs typeface="Shruti" panose="020B0502040204020203" pitchFamily="34" charset="0"/>
                </a:rPr>
                <a:t>&lt;/section&gt;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just">
                <a:lnSpc>
                  <a:spcPts val="1425"/>
                </a:lnSpc>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6199BCAC-1B0B-AA5E-CE4E-5AF38D5D0058}"/>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app/blog/layout.tsx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250999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896CF-6850-70E4-D3B6-7379DF29AD62}"/>
              </a:ext>
            </a:extLst>
          </p:cNvPr>
          <p:cNvSpPr>
            <a:spLocks noGrp="1"/>
          </p:cNvSpPr>
          <p:nvPr>
            <p:ph type="title"/>
          </p:nvPr>
        </p:nvSpPr>
        <p:spPr/>
        <p:txBody>
          <a:bodyPr/>
          <a:lstStyle/>
          <a:p>
            <a:r>
              <a:rPr lang="en-GB" dirty="0"/>
              <a:t>Linking and Navigation</a:t>
            </a:r>
            <a:endParaRPr lang="en-IN" dirty="0"/>
          </a:p>
        </p:txBody>
      </p:sp>
      <p:sp>
        <p:nvSpPr>
          <p:cNvPr id="3" name="Content Placeholder 2">
            <a:extLst>
              <a:ext uri="{FF2B5EF4-FFF2-40B4-BE49-F238E27FC236}">
                <a16:creationId xmlns:a16="http://schemas.microsoft.com/office/drawing/2014/main" id="{130179D6-6242-CE10-BEB2-B1DDFD0EEE0A}"/>
              </a:ext>
            </a:extLst>
          </p:cNvPr>
          <p:cNvSpPr>
            <a:spLocks noGrp="1"/>
          </p:cNvSpPr>
          <p:nvPr>
            <p:ph idx="1"/>
          </p:nvPr>
        </p:nvSpPr>
        <p:spPr/>
        <p:txBody>
          <a:bodyPr/>
          <a:lstStyle/>
          <a:p>
            <a:r>
              <a:rPr lang="en-GB" dirty="0"/>
              <a:t>There are four ways to navigate between routes in Next.js:</a:t>
            </a:r>
          </a:p>
          <a:p>
            <a:pPr lvl="1"/>
            <a:r>
              <a:rPr lang="en-GB" dirty="0"/>
              <a:t>Using the </a:t>
            </a:r>
            <a:r>
              <a:rPr lang="en-GB" b="1" dirty="0"/>
              <a:t>&lt;Link&gt;</a:t>
            </a:r>
            <a:r>
              <a:rPr lang="en-GB" dirty="0"/>
              <a:t> Component</a:t>
            </a:r>
          </a:p>
          <a:p>
            <a:pPr lvl="1"/>
            <a:r>
              <a:rPr lang="en-GB" dirty="0"/>
              <a:t>Using the </a:t>
            </a:r>
            <a:r>
              <a:rPr lang="en-GB" b="1" dirty="0" err="1"/>
              <a:t>useRouter</a:t>
            </a:r>
            <a:r>
              <a:rPr lang="en-GB" dirty="0"/>
              <a:t> hook (Client Components)</a:t>
            </a:r>
          </a:p>
          <a:p>
            <a:pPr lvl="1"/>
            <a:r>
              <a:rPr lang="en-GB" dirty="0"/>
              <a:t>Using the </a:t>
            </a:r>
            <a:r>
              <a:rPr lang="en-GB" b="1" dirty="0"/>
              <a:t>redirect </a:t>
            </a:r>
            <a:r>
              <a:rPr lang="en-GB" dirty="0"/>
              <a:t>function (Server Components)</a:t>
            </a:r>
          </a:p>
          <a:p>
            <a:pPr lvl="1"/>
            <a:r>
              <a:rPr lang="en-GB" dirty="0"/>
              <a:t>Using the native </a:t>
            </a:r>
            <a:r>
              <a:rPr lang="en-GB" b="1" dirty="0"/>
              <a:t>History API</a:t>
            </a:r>
          </a:p>
          <a:p>
            <a:r>
              <a:rPr lang="en-GB" dirty="0"/>
              <a:t>In the next few slides, we will go through how to use each of these options, and dive deeper into how navigation works.</a:t>
            </a:r>
          </a:p>
          <a:p>
            <a:endParaRPr lang="en-IN" dirty="0"/>
          </a:p>
        </p:txBody>
      </p:sp>
    </p:spTree>
    <p:extLst>
      <p:ext uri="{BB962C8B-B14F-4D97-AF65-F5344CB8AC3E}">
        <p14:creationId xmlns:p14="http://schemas.microsoft.com/office/powerpoint/2010/main" val="355231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F4CA-8326-DC72-5642-7B1221482E80}"/>
              </a:ext>
            </a:extLst>
          </p:cNvPr>
          <p:cNvSpPr>
            <a:spLocks noGrp="1"/>
          </p:cNvSpPr>
          <p:nvPr>
            <p:ph type="title"/>
          </p:nvPr>
        </p:nvSpPr>
        <p:spPr/>
        <p:txBody>
          <a:bodyPr/>
          <a:lstStyle/>
          <a:p>
            <a:r>
              <a:rPr lang="en-GB" dirty="0"/>
              <a:t>1. &lt;Link&gt; component</a:t>
            </a:r>
            <a:endParaRPr lang="en-IN" dirty="0"/>
          </a:p>
        </p:txBody>
      </p:sp>
      <p:sp>
        <p:nvSpPr>
          <p:cNvPr id="3" name="Content Placeholder 2">
            <a:extLst>
              <a:ext uri="{FF2B5EF4-FFF2-40B4-BE49-F238E27FC236}">
                <a16:creationId xmlns:a16="http://schemas.microsoft.com/office/drawing/2014/main" id="{49D6C10F-9F06-0694-F0EC-04DA389D0E5F}"/>
              </a:ext>
            </a:extLst>
          </p:cNvPr>
          <p:cNvSpPr>
            <a:spLocks noGrp="1"/>
          </p:cNvSpPr>
          <p:nvPr>
            <p:ph idx="1"/>
          </p:nvPr>
        </p:nvSpPr>
        <p:spPr/>
        <p:txBody>
          <a:bodyPr/>
          <a:lstStyle/>
          <a:p>
            <a:r>
              <a:rPr lang="en-GB" dirty="0"/>
              <a:t>&lt;Link&gt; is a built-in component that extends the HTML &lt;a&gt; tag to provide prefetching and client-side navigation between routes. It is the primary and recommended way to navigate between routes in Next.js.</a:t>
            </a:r>
          </a:p>
          <a:p>
            <a:r>
              <a:rPr lang="en-GB" dirty="0"/>
              <a:t>You can use it by importing it from next/link, and passing a </a:t>
            </a:r>
            <a:r>
              <a:rPr lang="en-GB" dirty="0" err="1"/>
              <a:t>href</a:t>
            </a:r>
            <a:r>
              <a:rPr lang="en-GB" dirty="0"/>
              <a:t> prop to the component:</a:t>
            </a:r>
          </a:p>
          <a:p>
            <a:endParaRPr lang="en-GB" dirty="0"/>
          </a:p>
          <a:p>
            <a:endParaRPr lang="en-GB" dirty="0"/>
          </a:p>
          <a:p>
            <a:endParaRPr lang="en-GB" dirty="0"/>
          </a:p>
          <a:p>
            <a:r>
              <a:rPr lang="en-IN" dirty="0"/>
              <a:t>The following props can be passed to the &lt;Link&gt; component:</a:t>
            </a:r>
            <a:endParaRPr lang="en-GB" dirty="0"/>
          </a:p>
          <a:p>
            <a:endParaRPr lang="en-IN" dirty="0"/>
          </a:p>
        </p:txBody>
      </p:sp>
      <p:grpSp>
        <p:nvGrpSpPr>
          <p:cNvPr id="8" name="Canvas 12">
            <a:extLst>
              <a:ext uri="{FF2B5EF4-FFF2-40B4-BE49-F238E27FC236}">
                <a16:creationId xmlns:a16="http://schemas.microsoft.com/office/drawing/2014/main" id="{C1AAD8F0-AF23-1F7F-353A-4F49B7ECB85B}"/>
              </a:ext>
            </a:extLst>
          </p:cNvPr>
          <p:cNvGrpSpPr/>
          <p:nvPr/>
        </p:nvGrpSpPr>
        <p:grpSpPr>
          <a:xfrm>
            <a:off x="541366" y="2463167"/>
            <a:ext cx="5731510" cy="1334135"/>
            <a:chOff x="0" y="0"/>
            <a:chExt cx="5731510" cy="1334135"/>
          </a:xfrm>
        </p:grpSpPr>
        <p:sp>
          <p:nvSpPr>
            <p:cNvPr id="9" name="Rectangle 8">
              <a:extLst>
                <a:ext uri="{FF2B5EF4-FFF2-40B4-BE49-F238E27FC236}">
                  <a16:creationId xmlns:a16="http://schemas.microsoft.com/office/drawing/2014/main" id="{06876BF4-4CEC-E68A-C944-BA0A6B6922B6}"/>
                </a:ext>
              </a:extLst>
            </p:cNvPr>
            <p:cNvSpPr/>
            <p:nvPr/>
          </p:nvSpPr>
          <p:spPr>
            <a:xfrm>
              <a:off x="0" y="0"/>
              <a:ext cx="5731510" cy="1334135"/>
            </a:xfrm>
            <a:prstGeom prst="rect">
              <a:avLst/>
            </a:prstGeom>
            <a:solidFill>
              <a:prstClr val="white"/>
            </a:solidFill>
          </p:spPr>
        </p:sp>
        <p:sp>
          <p:nvSpPr>
            <p:cNvPr id="10" name="Text Box 2">
              <a:extLst>
                <a:ext uri="{FF2B5EF4-FFF2-40B4-BE49-F238E27FC236}">
                  <a16:creationId xmlns:a16="http://schemas.microsoft.com/office/drawing/2014/main" id="{5F23D262-11A8-E58D-488A-0BC4AB59E930}"/>
                </a:ext>
              </a:extLst>
            </p:cNvPr>
            <p:cNvSpPr txBox="1">
              <a:spLocks noChangeArrowheads="1"/>
            </p:cNvSpPr>
            <p:nvPr/>
          </p:nvSpPr>
          <p:spPr bwMode="auto">
            <a:xfrm>
              <a:off x="0" y="292324"/>
              <a:ext cx="5487034" cy="10058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'next/link'</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Dashboard</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1" name="Text Box 2">
              <a:extLst>
                <a:ext uri="{FF2B5EF4-FFF2-40B4-BE49-F238E27FC236}">
                  <a16:creationId xmlns:a16="http://schemas.microsoft.com/office/drawing/2014/main" id="{727CC5DE-2FFE-1C2D-E9C0-F8FC94B16E5B}"/>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graphicFrame>
        <p:nvGraphicFramePr>
          <p:cNvPr id="12" name="Table 11">
            <a:extLst>
              <a:ext uri="{FF2B5EF4-FFF2-40B4-BE49-F238E27FC236}">
                <a16:creationId xmlns:a16="http://schemas.microsoft.com/office/drawing/2014/main" id="{DC6EEAA4-FDFE-8655-1BBE-55DBE554D49A}"/>
              </a:ext>
            </a:extLst>
          </p:cNvPr>
          <p:cNvGraphicFramePr>
            <a:graphicFrameLocks noGrp="1"/>
          </p:cNvGraphicFramePr>
          <p:nvPr>
            <p:extLst>
              <p:ext uri="{D42A27DB-BD31-4B8C-83A1-F6EECF244321}">
                <p14:modId xmlns:p14="http://schemas.microsoft.com/office/powerpoint/2010/main" val="381046148"/>
              </p:ext>
            </p:extLst>
          </p:nvPr>
        </p:nvGraphicFramePr>
        <p:xfrm>
          <a:off x="544541" y="4257749"/>
          <a:ext cx="9459540" cy="1974850"/>
        </p:xfrm>
        <a:graphic>
          <a:graphicData uri="http://schemas.openxmlformats.org/drawingml/2006/table">
            <a:tbl>
              <a:tblPr firstRow="1" firstCol="1" bandRow="1">
                <a:tableStyleId>{5C22544A-7EE6-4342-B048-85BDC9FD1C3A}</a:tableStyleId>
              </a:tblPr>
              <a:tblGrid>
                <a:gridCol w="2364885">
                  <a:extLst>
                    <a:ext uri="{9D8B030D-6E8A-4147-A177-3AD203B41FA5}">
                      <a16:colId xmlns:a16="http://schemas.microsoft.com/office/drawing/2014/main" val="3040356732"/>
                    </a:ext>
                  </a:extLst>
                </a:gridCol>
                <a:gridCol w="2758043">
                  <a:extLst>
                    <a:ext uri="{9D8B030D-6E8A-4147-A177-3AD203B41FA5}">
                      <a16:colId xmlns:a16="http://schemas.microsoft.com/office/drawing/2014/main" val="783618995"/>
                    </a:ext>
                  </a:extLst>
                </a:gridCol>
                <a:gridCol w="2670773">
                  <a:extLst>
                    <a:ext uri="{9D8B030D-6E8A-4147-A177-3AD203B41FA5}">
                      <a16:colId xmlns:a16="http://schemas.microsoft.com/office/drawing/2014/main" val="177844956"/>
                    </a:ext>
                  </a:extLst>
                </a:gridCol>
                <a:gridCol w="1665839">
                  <a:extLst>
                    <a:ext uri="{9D8B030D-6E8A-4147-A177-3AD203B41FA5}">
                      <a16:colId xmlns:a16="http://schemas.microsoft.com/office/drawing/2014/main" val="3585981005"/>
                    </a:ext>
                  </a:extLst>
                </a:gridCol>
              </a:tblGrid>
              <a:tr h="0">
                <a:tc>
                  <a:txBody>
                    <a:bodyPr/>
                    <a:lstStyle/>
                    <a:p>
                      <a:pPr marL="0" marR="0" algn="just">
                        <a:lnSpc>
                          <a:spcPct val="115000"/>
                        </a:lnSpc>
                        <a:spcAft>
                          <a:spcPts val="800"/>
                        </a:spcAft>
                        <a:buNone/>
                      </a:pPr>
                      <a:r>
                        <a:rPr lang="en-IN" sz="2400" kern="100" dirty="0">
                          <a:solidFill>
                            <a:schemeClr val="tx1"/>
                          </a:solidFill>
                          <a:effectLst/>
                        </a:rPr>
                        <a:t>Prop</a:t>
                      </a:r>
                      <a:endParaRPr lang="en-IN" sz="240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tc>
                  <a:txBody>
                    <a:bodyPr/>
                    <a:lstStyle/>
                    <a:p>
                      <a:pPr marL="0" marR="0" algn="just">
                        <a:lnSpc>
                          <a:spcPct val="115000"/>
                        </a:lnSpc>
                        <a:spcAft>
                          <a:spcPts val="800"/>
                        </a:spcAft>
                        <a:buNone/>
                      </a:pPr>
                      <a:r>
                        <a:rPr lang="en-IN" sz="2400" kern="100">
                          <a:solidFill>
                            <a:schemeClr val="tx1"/>
                          </a:solidFill>
                          <a:effectLst/>
                        </a:rPr>
                        <a:t>Example</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tc>
                  <a:txBody>
                    <a:bodyPr/>
                    <a:lstStyle/>
                    <a:p>
                      <a:pPr marL="0" marR="0" algn="just">
                        <a:lnSpc>
                          <a:spcPct val="115000"/>
                        </a:lnSpc>
                        <a:spcAft>
                          <a:spcPts val="800"/>
                        </a:spcAft>
                        <a:buNone/>
                      </a:pPr>
                      <a:r>
                        <a:rPr lang="en-IN" sz="2400" kern="100">
                          <a:solidFill>
                            <a:schemeClr val="tx1"/>
                          </a:solidFill>
                          <a:effectLst/>
                        </a:rPr>
                        <a:t>Type</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tc>
                  <a:txBody>
                    <a:bodyPr/>
                    <a:lstStyle/>
                    <a:p>
                      <a:pPr marL="0" marR="0" algn="just">
                        <a:lnSpc>
                          <a:spcPct val="115000"/>
                        </a:lnSpc>
                        <a:spcAft>
                          <a:spcPts val="800"/>
                        </a:spcAft>
                        <a:buNone/>
                      </a:pPr>
                      <a:r>
                        <a:rPr lang="en-IN" sz="2400" kern="100">
                          <a:solidFill>
                            <a:schemeClr val="tx1"/>
                          </a:solidFill>
                          <a:effectLst/>
                        </a:rPr>
                        <a:t>Required</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extLst>
                  <a:ext uri="{0D108BD9-81ED-4DB2-BD59-A6C34878D82A}">
                    <a16:rowId xmlns:a16="http://schemas.microsoft.com/office/drawing/2014/main" val="2093172305"/>
                  </a:ext>
                </a:extLst>
              </a:tr>
              <a:tr h="0">
                <a:tc>
                  <a:txBody>
                    <a:bodyPr/>
                    <a:lstStyle/>
                    <a:p>
                      <a:pPr marL="0" marR="0" algn="just">
                        <a:lnSpc>
                          <a:spcPct val="115000"/>
                        </a:lnSpc>
                        <a:spcAft>
                          <a:spcPts val="800"/>
                        </a:spcAft>
                        <a:buNone/>
                      </a:pPr>
                      <a:r>
                        <a:rPr lang="en-IN" sz="2400" b="0" u="none" strike="noStrike" kern="100" dirty="0">
                          <a:solidFill>
                            <a:schemeClr val="tx1"/>
                          </a:solidFill>
                          <a:effectLst/>
                        </a:rPr>
                        <a:t>href</a:t>
                      </a:r>
                      <a:endParaRPr lang="en-IN" sz="2400" b="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dirty="0">
                          <a:solidFill>
                            <a:schemeClr val="tx1"/>
                          </a:solidFill>
                          <a:effectLst/>
                        </a:rPr>
                        <a:t>href="/dashboard"</a:t>
                      </a:r>
                      <a:endParaRPr lang="en-IN" sz="240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String or Object</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Yes</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241398714"/>
                  </a:ext>
                </a:extLst>
              </a:tr>
              <a:tr h="0">
                <a:tc>
                  <a:txBody>
                    <a:bodyPr/>
                    <a:lstStyle/>
                    <a:p>
                      <a:pPr marL="0" marR="0" algn="just">
                        <a:lnSpc>
                          <a:spcPct val="115000"/>
                        </a:lnSpc>
                        <a:spcAft>
                          <a:spcPts val="800"/>
                        </a:spcAft>
                        <a:buNone/>
                      </a:pPr>
                      <a:r>
                        <a:rPr lang="en-IN" sz="2400" b="0" u="none" strike="noStrike" kern="100" dirty="0">
                          <a:solidFill>
                            <a:schemeClr val="tx1"/>
                          </a:solidFill>
                          <a:effectLst/>
                        </a:rPr>
                        <a:t>replace</a:t>
                      </a:r>
                      <a:endParaRPr lang="en-IN" sz="2400" b="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replace={false}</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Boolean</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718345737"/>
                  </a:ext>
                </a:extLst>
              </a:tr>
              <a:tr h="0">
                <a:tc>
                  <a:txBody>
                    <a:bodyPr/>
                    <a:lstStyle/>
                    <a:p>
                      <a:pPr marL="0" marR="0" algn="just">
                        <a:lnSpc>
                          <a:spcPct val="115000"/>
                        </a:lnSpc>
                        <a:spcAft>
                          <a:spcPts val="800"/>
                        </a:spcAft>
                        <a:buNone/>
                      </a:pPr>
                      <a:r>
                        <a:rPr lang="en-IN" sz="2400" b="0" u="none" strike="noStrike" kern="100" dirty="0">
                          <a:solidFill>
                            <a:schemeClr val="tx1"/>
                          </a:solidFill>
                          <a:effectLst/>
                        </a:rPr>
                        <a:t>scroll</a:t>
                      </a:r>
                      <a:endParaRPr lang="en-IN" sz="2400" b="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scroll={false}</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Boolean</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4008213880"/>
                  </a:ext>
                </a:extLst>
              </a:tr>
              <a:tr h="0">
                <a:tc>
                  <a:txBody>
                    <a:bodyPr/>
                    <a:lstStyle/>
                    <a:p>
                      <a:pPr marL="0" marR="0" algn="just">
                        <a:lnSpc>
                          <a:spcPct val="115000"/>
                        </a:lnSpc>
                        <a:spcAft>
                          <a:spcPts val="800"/>
                        </a:spcAft>
                        <a:buNone/>
                      </a:pPr>
                      <a:r>
                        <a:rPr lang="en-IN" sz="2400" b="0" u="none" strike="noStrike" kern="100" dirty="0">
                          <a:solidFill>
                            <a:schemeClr val="tx1"/>
                          </a:solidFill>
                          <a:effectLst/>
                        </a:rPr>
                        <a:t>prefetch</a:t>
                      </a:r>
                      <a:endParaRPr lang="en-IN" sz="2400" b="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dirty="0">
                          <a:solidFill>
                            <a:schemeClr val="tx1"/>
                          </a:solidFill>
                          <a:effectLst/>
                        </a:rPr>
                        <a:t>prefetch={false}</a:t>
                      </a:r>
                      <a:endParaRPr lang="en-IN" sz="240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solidFill>
                            <a:schemeClr val="tx1"/>
                          </a:solidFill>
                          <a:effectLst/>
                        </a:rPr>
                        <a:t>Boolean or null</a:t>
                      </a:r>
                      <a:endParaRPr lang="en-IN" sz="2400" kern="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dirty="0">
                          <a:solidFill>
                            <a:schemeClr val="tx1"/>
                          </a:solidFill>
                          <a:effectLst/>
                        </a:rPr>
                        <a:t>-</a:t>
                      </a:r>
                      <a:endParaRPr lang="en-IN" sz="2400" kern="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365122666"/>
                  </a:ext>
                </a:extLst>
              </a:tr>
            </a:tbl>
          </a:graphicData>
        </a:graphic>
      </p:graphicFrame>
    </p:spTree>
    <p:extLst>
      <p:ext uri="{BB962C8B-B14F-4D97-AF65-F5344CB8AC3E}">
        <p14:creationId xmlns:p14="http://schemas.microsoft.com/office/powerpoint/2010/main" val="39428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5BD8E-413C-265C-EABA-AF2C7522E121}"/>
              </a:ext>
            </a:extLst>
          </p:cNvPr>
          <p:cNvSpPr>
            <a:spLocks noGrp="1"/>
          </p:cNvSpPr>
          <p:nvPr>
            <p:ph type="title"/>
          </p:nvPr>
        </p:nvSpPr>
        <p:spPr/>
        <p:txBody>
          <a:bodyPr/>
          <a:lstStyle/>
          <a:p>
            <a:r>
              <a:rPr lang="en-GB" dirty="0"/>
              <a:t>Props of a Link component</a:t>
            </a:r>
            <a:endParaRPr lang="en-IN" dirty="0"/>
          </a:p>
        </p:txBody>
      </p:sp>
      <p:sp>
        <p:nvSpPr>
          <p:cNvPr id="3" name="Content Placeholder 2">
            <a:extLst>
              <a:ext uri="{FF2B5EF4-FFF2-40B4-BE49-F238E27FC236}">
                <a16:creationId xmlns:a16="http://schemas.microsoft.com/office/drawing/2014/main" id="{DE90EF3A-86A1-FB5A-C9D7-8804769FAA6A}"/>
              </a:ext>
            </a:extLst>
          </p:cNvPr>
          <p:cNvSpPr>
            <a:spLocks noGrp="1"/>
          </p:cNvSpPr>
          <p:nvPr>
            <p:ph idx="1"/>
          </p:nvPr>
        </p:nvSpPr>
        <p:spPr>
          <a:xfrm>
            <a:off x="131181" y="863444"/>
            <a:ext cx="5059656" cy="5590565"/>
          </a:xfrm>
        </p:spPr>
        <p:txBody>
          <a:bodyPr/>
          <a:lstStyle/>
          <a:p>
            <a:r>
              <a:rPr lang="en-GB" b="1" dirty="0" err="1"/>
              <a:t>href</a:t>
            </a:r>
            <a:r>
              <a:rPr lang="en-GB" b="1" dirty="0"/>
              <a:t>:</a:t>
            </a:r>
            <a:r>
              <a:rPr lang="en-GB" dirty="0"/>
              <a:t> The path or URL to navigate to.</a:t>
            </a:r>
          </a:p>
          <a:p>
            <a:endParaRPr lang="en-GB" dirty="0"/>
          </a:p>
          <a:p>
            <a:endParaRPr lang="en-GB" dirty="0"/>
          </a:p>
          <a:p>
            <a:endParaRPr lang="en-GB" dirty="0"/>
          </a:p>
          <a:p>
            <a:endParaRPr lang="en-GB" dirty="0"/>
          </a:p>
          <a:p>
            <a:endParaRPr lang="en-GB" dirty="0"/>
          </a:p>
          <a:p>
            <a:endParaRPr lang="en-GB" dirty="0"/>
          </a:p>
          <a:p>
            <a:r>
              <a:rPr lang="en-GB" b="1" dirty="0"/>
              <a:t>replace:</a:t>
            </a:r>
            <a:r>
              <a:rPr lang="en-GB" dirty="0"/>
              <a:t> Defaults to false. When true, next/link will replace the current history state instead of adding a new URL into the browser's history stack.</a:t>
            </a:r>
            <a:endParaRPr lang="en-IN" dirty="0"/>
          </a:p>
        </p:txBody>
      </p:sp>
      <p:grpSp>
        <p:nvGrpSpPr>
          <p:cNvPr id="4" name="Canvas 12">
            <a:extLst>
              <a:ext uri="{FF2B5EF4-FFF2-40B4-BE49-F238E27FC236}">
                <a16:creationId xmlns:a16="http://schemas.microsoft.com/office/drawing/2014/main" id="{48CE85FB-5467-34DD-24A8-FF5FAC1A5639}"/>
              </a:ext>
            </a:extLst>
          </p:cNvPr>
          <p:cNvGrpSpPr/>
          <p:nvPr/>
        </p:nvGrpSpPr>
        <p:grpSpPr>
          <a:xfrm>
            <a:off x="5345006" y="863444"/>
            <a:ext cx="5731510" cy="2781300"/>
            <a:chOff x="0" y="0"/>
            <a:chExt cx="5731510" cy="2781300"/>
          </a:xfrm>
        </p:grpSpPr>
        <p:sp>
          <p:nvSpPr>
            <p:cNvPr id="5" name="Rectangle 4">
              <a:extLst>
                <a:ext uri="{FF2B5EF4-FFF2-40B4-BE49-F238E27FC236}">
                  <a16:creationId xmlns:a16="http://schemas.microsoft.com/office/drawing/2014/main" id="{95BB86E5-CE56-F0FB-59E0-19F7F8130BF5}"/>
                </a:ext>
              </a:extLst>
            </p:cNvPr>
            <p:cNvSpPr/>
            <p:nvPr/>
          </p:nvSpPr>
          <p:spPr>
            <a:xfrm>
              <a:off x="0" y="0"/>
              <a:ext cx="5731510" cy="2781300"/>
            </a:xfrm>
            <a:prstGeom prst="rect">
              <a:avLst/>
            </a:prstGeom>
            <a:solidFill>
              <a:prstClr val="white"/>
            </a:solidFill>
          </p:spPr>
        </p:sp>
        <p:sp>
          <p:nvSpPr>
            <p:cNvPr id="6" name="Text Box 2">
              <a:extLst>
                <a:ext uri="{FF2B5EF4-FFF2-40B4-BE49-F238E27FC236}">
                  <a16:creationId xmlns:a16="http://schemas.microsoft.com/office/drawing/2014/main" id="{9AD7B82C-E375-F97B-458E-14EB4A2F5B33}"/>
                </a:ext>
              </a:extLst>
            </p:cNvPr>
            <p:cNvSpPr txBox="1">
              <a:spLocks noChangeArrowheads="1"/>
            </p:cNvSpPr>
            <p:nvPr/>
          </p:nvSpPr>
          <p:spPr bwMode="auto">
            <a:xfrm>
              <a:off x="0" y="292302"/>
              <a:ext cx="5487034" cy="24536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lnSpc>
                  <a:spcPts val="1425"/>
                </a:lnSpc>
                <a:buNone/>
              </a:pPr>
              <a:r>
                <a:rPr lang="en-IN" sz="105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Navigate to /</a:t>
              </a:r>
              <a:r>
                <a:rPr lang="en-IN" sz="1050" kern="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about?name</a:t>
              </a:r>
              <a:r>
                <a:rPr lang="en-IN" sz="105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=test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pathname: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'/about'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query:</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name: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About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BAF040CA-24C6-6098-AAE8-6D3ECCE1AD98}"/>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grpSp>
        <p:nvGrpSpPr>
          <p:cNvPr id="8" name="Canvas 12">
            <a:extLst>
              <a:ext uri="{FF2B5EF4-FFF2-40B4-BE49-F238E27FC236}">
                <a16:creationId xmlns:a16="http://schemas.microsoft.com/office/drawing/2014/main" id="{95B810D4-3605-39B3-6211-E9CD8A808A30}"/>
              </a:ext>
            </a:extLst>
          </p:cNvPr>
          <p:cNvGrpSpPr/>
          <p:nvPr/>
        </p:nvGrpSpPr>
        <p:grpSpPr>
          <a:xfrm>
            <a:off x="5345006" y="4086080"/>
            <a:ext cx="5731510" cy="1438275"/>
            <a:chOff x="0" y="0"/>
            <a:chExt cx="5731510" cy="1438275"/>
          </a:xfrm>
        </p:grpSpPr>
        <p:sp>
          <p:nvSpPr>
            <p:cNvPr id="9" name="Rectangle 8">
              <a:extLst>
                <a:ext uri="{FF2B5EF4-FFF2-40B4-BE49-F238E27FC236}">
                  <a16:creationId xmlns:a16="http://schemas.microsoft.com/office/drawing/2014/main" id="{970220E4-18CD-1AB3-CBEF-693D79853823}"/>
                </a:ext>
              </a:extLst>
            </p:cNvPr>
            <p:cNvSpPr/>
            <p:nvPr/>
          </p:nvSpPr>
          <p:spPr>
            <a:xfrm>
              <a:off x="0" y="0"/>
              <a:ext cx="5731510" cy="1438275"/>
            </a:xfrm>
            <a:prstGeom prst="rect">
              <a:avLst/>
            </a:prstGeom>
            <a:solidFill>
              <a:prstClr val="white"/>
            </a:solidFill>
          </p:spPr>
        </p:sp>
        <p:sp>
          <p:nvSpPr>
            <p:cNvPr id="10" name="Text Box 2">
              <a:extLst>
                <a:ext uri="{FF2B5EF4-FFF2-40B4-BE49-F238E27FC236}">
                  <a16:creationId xmlns:a16="http://schemas.microsoft.com/office/drawing/2014/main" id="{52061F28-2710-0280-3F70-0077F18EAB03}"/>
                </a:ext>
              </a:extLst>
            </p:cNvPr>
            <p:cNvSpPr txBox="1">
              <a:spLocks noChangeArrowheads="1"/>
            </p:cNvSpPr>
            <p:nvPr/>
          </p:nvSpPr>
          <p:spPr bwMode="auto">
            <a:xfrm>
              <a:off x="0" y="292283"/>
              <a:ext cx="5487034" cy="98046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'next/link'</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replace</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 </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Dashboard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1" name="Text Box 2">
              <a:extLst>
                <a:ext uri="{FF2B5EF4-FFF2-40B4-BE49-F238E27FC236}">
                  <a16:creationId xmlns:a16="http://schemas.microsoft.com/office/drawing/2014/main" id="{5F00352F-2A30-CF91-A729-C8C39CF409E2}"/>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15940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53EC-283B-0B75-A27D-105CFEC0BEE4}"/>
              </a:ext>
            </a:extLst>
          </p:cNvPr>
          <p:cNvSpPr>
            <a:spLocks noGrp="1"/>
          </p:cNvSpPr>
          <p:nvPr>
            <p:ph type="title"/>
          </p:nvPr>
        </p:nvSpPr>
        <p:spPr/>
        <p:txBody>
          <a:bodyPr/>
          <a:lstStyle/>
          <a:p>
            <a:r>
              <a:rPr lang="en-GB" dirty="0"/>
              <a:t>Props of a Link component (Cont.)</a:t>
            </a:r>
            <a:endParaRPr lang="en-IN" dirty="0"/>
          </a:p>
        </p:txBody>
      </p:sp>
      <p:sp>
        <p:nvSpPr>
          <p:cNvPr id="3" name="Content Placeholder 2">
            <a:extLst>
              <a:ext uri="{FF2B5EF4-FFF2-40B4-BE49-F238E27FC236}">
                <a16:creationId xmlns:a16="http://schemas.microsoft.com/office/drawing/2014/main" id="{D0EBE396-F839-B62D-1014-79E6F01AD80B}"/>
              </a:ext>
            </a:extLst>
          </p:cNvPr>
          <p:cNvSpPr>
            <a:spLocks noGrp="1"/>
          </p:cNvSpPr>
          <p:nvPr>
            <p:ph idx="1"/>
          </p:nvPr>
        </p:nvSpPr>
        <p:spPr/>
        <p:txBody>
          <a:bodyPr/>
          <a:lstStyle/>
          <a:p>
            <a:r>
              <a:rPr lang="en-GB" b="1" dirty="0"/>
              <a:t>scroll</a:t>
            </a:r>
            <a:r>
              <a:rPr lang="en-GB" dirty="0"/>
              <a:t>: </a:t>
            </a:r>
          </a:p>
          <a:p>
            <a:pPr lvl="1"/>
            <a:r>
              <a:rPr lang="en-GB" dirty="0"/>
              <a:t>Defaults to true. The default scrolling behaviour of &lt;Link&gt; in Next.js is to maintain scroll position, similar to how browsers handle back and forwards navigation. </a:t>
            </a:r>
          </a:p>
          <a:p>
            <a:pPr lvl="1"/>
            <a:r>
              <a:rPr lang="en-GB" dirty="0"/>
              <a:t>When you navigate to a new Page, scroll position will stay the same as long as the Page is visible in the viewport. However, if the Page is not visible in the viewport, Next.js will scroll to the top of the first Page element.</a:t>
            </a:r>
          </a:p>
          <a:p>
            <a:endParaRPr lang="en-IN" dirty="0"/>
          </a:p>
        </p:txBody>
      </p:sp>
      <p:grpSp>
        <p:nvGrpSpPr>
          <p:cNvPr id="4" name="Canvas 12">
            <a:extLst>
              <a:ext uri="{FF2B5EF4-FFF2-40B4-BE49-F238E27FC236}">
                <a16:creationId xmlns:a16="http://schemas.microsoft.com/office/drawing/2014/main" id="{D440BE8D-7B86-5CCA-87C8-C197BD9B121A}"/>
              </a:ext>
            </a:extLst>
          </p:cNvPr>
          <p:cNvGrpSpPr/>
          <p:nvPr/>
        </p:nvGrpSpPr>
        <p:grpSpPr>
          <a:xfrm>
            <a:off x="1013517" y="2915776"/>
            <a:ext cx="5731510" cy="1485900"/>
            <a:chOff x="0" y="0"/>
            <a:chExt cx="5731510" cy="1485900"/>
          </a:xfrm>
        </p:grpSpPr>
        <p:sp>
          <p:nvSpPr>
            <p:cNvPr id="5" name="Rectangle 4">
              <a:extLst>
                <a:ext uri="{FF2B5EF4-FFF2-40B4-BE49-F238E27FC236}">
                  <a16:creationId xmlns:a16="http://schemas.microsoft.com/office/drawing/2014/main" id="{8308AE83-6A90-351D-83C2-4EBC75F25369}"/>
                </a:ext>
              </a:extLst>
            </p:cNvPr>
            <p:cNvSpPr/>
            <p:nvPr/>
          </p:nvSpPr>
          <p:spPr>
            <a:xfrm>
              <a:off x="0" y="0"/>
              <a:ext cx="5731510" cy="1485900"/>
            </a:xfrm>
            <a:prstGeom prst="rect">
              <a:avLst/>
            </a:prstGeom>
            <a:solidFill>
              <a:prstClr val="white"/>
            </a:solidFill>
          </p:spPr>
        </p:sp>
        <p:sp>
          <p:nvSpPr>
            <p:cNvPr id="6" name="Text Box 2">
              <a:extLst>
                <a:ext uri="{FF2B5EF4-FFF2-40B4-BE49-F238E27FC236}">
                  <a16:creationId xmlns:a16="http://schemas.microsoft.com/office/drawing/2014/main" id="{EB4DA61B-00A4-55C6-9B61-8411EF703028}"/>
                </a:ext>
              </a:extLst>
            </p:cNvPr>
            <p:cNvSpPr txBox="1">
              <a:spLocks noChangeArrowheads="1"/>
            </p:cNvSpPr>
            <p:nvPr/>
          </p:nvSpPr>
          <p:spPr bwMode="auto">
            <a:xfrm>
              <a:off x="0" y="292251"/>
              <a:ext cx="5487034" cy="98046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'next/link'</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scroll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{false}</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 </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Dashboard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FBC7577F-35CC-D79D-CC07-626169A00C75}"/>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83737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3B4A-542B-38E8-8B1A-774025F03689}"/>
              </a:ext>
            </a:extLst>
          </p:cNvPr>
          <p:cNvSpPr>
            <a:spLocks noGrp="1"/>
          </p:cNvSpPr>
          <p:nvPr>
            <p:ph type="title"/>
          </p:nvPr>
        </p:nvSpPr>
        <p:spPr/>
        <p:txBody>
          <a:bodyPr/>
          <a:lstStyle/>
          <a:p>
            <a:r>
              <a:rPr lang="en-GB" dirty="0"/>
              <a:t>Props of a Link component (Cont.)</a:t>
            </a:r>
            <a:endParaRPr lang="en-IN" dirty="0"/>
          </a:p>
        </p:txBody>
      </p:sp>
      <p:sp>
        <p:nvSpPr>
          <p:cNvPr id="3" name="Content Placeholder 2">
            <a:extLst>
              <a:ext uri="{FF2B5EF4-FFF2-40B4-BE49-F238E27FC236}">
                <a16:creationId xmlns:a16="http://schemas.microsoft.com/office/drawing/2014/main" id="{F7486FF7-A72D-FD57-7A57-2DB95E716C47}"/>
              </a:ext>
            </a:extLst>
          </p:cNvPr>
          <p:cNvSpPr>
            <a:spLocks noGrp="1"/>
          </p:cNvSpPr>
          <p:nvPr>
            <p:ph idx="1"/>
          </p:nvPr>
        </p:nvSpPr>
        <p:spPr/>
        <p:txBody>
          <a:bodyPr/>
          <a:lstStyle/>
          <a:p>
            <a:r>
              <a:rPr lang="en-GB" b="1" dirty="0"/>
              <a:t>prefetch:</a:t>
            </a:r>
            <a:r>
              <a:rPr lang="en-GB" dirty="0"/>
              <a:t> </a:t>
            </a:r>
          </a:p>
          <a:p>
            <a:pPr lvl="1"/>
            <a:r>
              <a:rPr lang="en-GB" dirty="0"/>
              <a:t>Prefetching happens when a &lt;Link /&gt; component enters the user's viewport (initially or through scroll). Next.js prefetches and loads the linked route (denoted by the </a:t>
            </a:r>
            <a:r>
              <a:rPr lang="en-GB" dirty="0" err="1"/>
              <a:t>href</a:t>
            </a:r>
            <a:r>
              <a:rPr lang="en-GB" dirty="0"/>
              <a:t>) and its data in the background to improve the performance of client-side navigations. If the prefetched data has expired by the time the user hovers over a &lt;Link /&gt;, Next.js will attempt to prefetch it again. Prefetching is only enabled in production.</a:t>
            </a:r>
          </a:p>
          <a:p>
            <a:pPr lvl="1"/>
            <a:r>
              <a:rPr lang="en-GB" dirty="0"/>
              <a:t>The following values can be passed to the prefetch prop:</a:t>
            </a:r>
          </a:p>
          <a:p>
            <a:pPr lvl="2"/>
            <a:r>
              <a:rPr lang="en-GB" b="1" dirty="0"/>
              <a:t>null</a:t>
            </a:r>
            <a:r>
              <a:rPr lang="en-GB" dirty="0"/>
              <a:t> (default): Prefetch behaviour depends on whether the route is static or dynamic. For static routes, the full route will be prefetched (including all its data). For dynamic routes, the partial route down to the nearest segment with a loading.js boundary will be prefetched.</a:t>
            </a:r>
          </a:p>
          <a:p>
            <a:pPr lvl="2"/>
            <a:r>
              <a:rPr lang="en-GB" b="1" dirty="0"/>
              <a:t>true</a:t>
            </a:r>
            <a:r>
              <a:rPr lang="en-GB" dirty="0"/>
              <a:t>: The full route will be prefetched for both static and dynamic routes.</a:t>
            </a:r>
          </a:p>
          <a:p>
            <a:pPr lvl="2"/>
            <a:r>
              <a:rPr lang="en-GB" b="1" dirty="0"/>
              <a:t>false</a:t>
            </a:r>
            <a:r>
              <a:rPr lang="en-GB" dirty="0"/>
              <a:t>: Prefetching will never happen both on entering the viewport and on hover.</a:t>
            </a:r>
          </a:p>
          <a:p>
            <a:endParaRPr lang="en-IN" dirty="0"/>
          </a:p>
        </p:txBody>
      </p:sp>
      <p:grpSp>
        <p:nvGrpSpPr>
          <p:cNvPr id="4" name="Canvas 12">
            <a:extLst>
              <a:ext uri="{FF2B5EF4-FFF2-40B4-BE49-F238E27FC236}">
                <a16:creationId xmlns:a16="http://schemas.microsoft.com/office/drawing/2014/main" id="{49C87FED-2EAE-9E1B-5DE1-ECC57BC18845}"/>
              </a:ext>
            </a:extLst>
          </p:cNvPr>
          <p:cNvGrpSpPr/>
          <p:nvPr/>
        </p:nvGrpSpPr>
        <p:grpSpPr>
          <a:xfrm>
            <a:off x="1021199" y="4406208"/>
            <a:ext cx="5731510" cy="1485900"/>
            <a:chOff x="0" y="0"/>
            <a:chExt cx="5731510" cy="1485900"/>
          </a:xfrm>
        </p:grpSpPr>
        <p:sp>
          <p:nvSpPr>
            <p:cNvPr id="5" name="Rectangle 4">
              <a:extLst>
                <a:ext uri="{FF2B5EF4-FFF2-40B4-BE49-F238E27FC236}">
                  <a16:creationId xmlns:a16="http://schemas.microsoft.com/office/drawing/2014/main" id="{BB3BE0EA-7B7E-7B1D-C323-D6C4F31A2E08}"/>
                </a:ext>
              </a:extLst>
            </p:cNvPr>
            <p:cNvSpPr/>
            <p:nvPr/>
          </p:nvSpPr>
          <p:spPr>
            <a:xfrm>
              <a:off x="0" y="0"/>
              <a:ext cx="5731510" cy="1485900"/>
            </a:xfrm>
            <a:prstGeom prst="rect">
              <a:avLst/>
            </a:prstGeom>
            <a:solidFill>
              <a:prstClr val="white"/>
            </a:solidFill>
          </p:spPr>
        </p:sp>
        <p:sp>
          <p:nvSpPr>
            <p:cNvPr id="6" name="Text Box 2">
              <a:extLst>
                <a:ext uri="{FF2B5EF4-FFF2-40B4-BE49-F238E27FC236}">
                  <a16:creationId xmlns:a16="http://schemas.microsoft.com/office/drawing/2014/main" id="{2C95AB61-4BC9-FB3C-8EC2-951B30575CEC}"/>
                </a:ext>
              </a:extLst>
            </p:cNvPr>
            <p:cNvSpPr txBox="1">
              <a:spLocks noChangeArrowheads="1"/>
            </p:cNvSpPr>
            <p:nvPr/>
          </p:nvSpPr>
          <p:spPr bwMode="auto">
            <a:xfrm>
              <a:off x="0" y="292251"/>
              <a:ext cx="5487034" cy="98046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'next/link'</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prefetch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{false}</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 </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Dashboard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lnSpc>
                  <a:spcPts val="1425"/>
                </a:lnSpc>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BF6FFCDC-7DCB-8230-B4C3-0A3DC23DEAD9}"/>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21834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5047536"/>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sz="2000" dirty="0"/>
              <a:t>Introduction to Next.js</a:t>
            </a:r>
          </a:p>
          <a:p>
            <a:pPr indent="446088">
              <a:buFont typeface="Wingdings" pitchFamily="2" charset="2"/>
              <a:buChar char="ü"/>
            </a:pPr>
            <a:r>
              <a:rPr lang="en-US" sz="2000" dirty="0"/>
              <a:t>Routing Fundamentals</a:t>
            </a:r>
          </a:p>
          <a:p>
            <a:pPr lvl="1" indent="446088">
              <a:buFont typeface="Wingdings" pitchFamily="2" charset="2"/>
              <a:buChar char="ü"/>
            </a:pPr>
            <a:r>
              <a:rPr lang="en-US" sz="2000" dirty="0"/>
              <a:t>Pages</a:t>
            </a:r>
          </a:p>
          <a:p>
            <a:pPr lvl="1" indent="446088">
              <a:buFont typeface="Wingdings" pitchFamily="2" charset="2"/>
              <a:buChar char="ü"/>
            </a:pPr>
            <a:r>
              <a:rPr lang="en-US" sz="2000" dirty="0"/>
              <a:t>Layouts</a:t>
            </a:r>
          </a:p>
          <a:p>
            <a:pPr lvl="1" indent="446088">
              <a:buFont typeface="Wingdings" pitchFamily="2" charset="2"/>
              <a:buChar char="ü"/>
            </a:pPr>
            <a:r>
              <a:rPr lang="en-US" sz="2000" dirty="0"/>
              <a:t>Nested routes</a:t>
            </a:r>
          </a:p>
          <a:p>
            <a:pPr lvl="1" indent="446088">
              <a:buFont typeface="Wingdings" pitchFamily="2" charset="2"/>
              <a:buChar char="ü"/>
            </a:pPr>
            <a:r>
              <a:rPr lang="en-US" sz="2000" dirty="0"/>
              <a:t>Route group</a:t>
            </a:r>
          </a:p>
          <a:p>
            <a:pPr lvl="1" indent="446088">
              <a:buFont typeface="Wingdings" pitchFamily="2" charset="2"/>
              <a:buChar char="ü"/>
            </a:pPr>
            <a:r>
              <a:rPr lang="en-US" sz="2000" dirty="0"/>
              <a:t>Dynamic routes</a:t>
            </a:r>
          </a:p>
          <a:p>
            <a:pPr lvl="1" indent="446088">
              <a:buFont typeface="Wingdings" pitchFamily="2" charset="2"/>
              <a:buChar char="ü"/>
            </a:pPr>
            <a:r>
              <a:rPr lang="en-US" sz="2000" dirty="0"/>
              <a:t>Parallel routes</a:t>
            </a:r>
          </a:p>
          <a:p>
            <a:pPr lvl="1" indent="446088">
              <a:buFont typeface="Wingdings" pitchFamily="2" charset="2"/>
              <a:buChar char="ü"/>
            </a:pPr>
            <a:r>
              <a:rPr lang="en-US" sz="2000" dirty="0"/>
              <a:t>Route handlers</a:t>
            </a:r>
          </a:p>
          <a:p>
            <a:pPr lvl="1" indent="446088">
              <a:buFont typeface="Wingdings" pitchFamily="2" charset="2"/>
              <a:buChar char="ü"/>
            </a:pPr>
            <a:r>
              <a:rPr lang="en-US" sz="2000" dirty="0"/>
              <a:t>Middleware</a:t>
            </a:r>
          </a:p>
          <a:p>
            <a:pPr indent="446088">
              <a:buFont typeface="Wingdings" pitchFamily="2" charset="2"/>
              <a:buChar char="ü"/>
            </a:pPr>
            <a:r>
              <a:rPr lang="en-US" sz="2000" dirty="0"/>
              <a:t>Rendering Fundaments</a:t>
            </a:r>
          </a:p>
          <a:p>
            <a:pPr lvl="1" indent="446088">
              <a:buFont typeface="Wingdings" pitchFamily="2" charset="2"/>
              <a:buChar char="ü"/>
            </a:pPr>
            <a:r>
              <a:rPr lang="en-US" sz="2000" dirty="0"/>
              <a:t>Server components</a:t>
            </a:r>
          </a:p>
          <a:p>
            <a:pPr lvl="1" indent="446088">
              <a:buFont typeface="Wingdings" pitchFamily="2" charset="2"/>
              <a:buChar char="ü"/>
            </a:pPr>
            <a:r>
              <a:rPr lang="en-US" sz="2000" dirty="0"/>
              <a:t>Client components</a:t>
            </a:r>
          </a:p>
          <a:p>
            <a:pPr lvl="1" indent="446088">
              <a:buFont typeface="Wingdings" pitchFamily="2" charset="2"/>
              <a:buChar char="ü"/>
            </a:pPr>
            <a:r>
              <a:rPr lang="en-US" sz="2000" dirty="0"/>
              <a:t>Runtimes</a:t>
            </a:r>
          </a:p>
        </p:txBody>
      </p:sp>
    </p:spTree>
    <p:extLst>
      <p:ext uri="{BB962C8B-B14F-4D97-AF65-F5344CB8AC3E}">
        <p14:creationId xmlns:p14="http://schemas.microsoft.com/office/powerpoint/2010/main" val="182151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4A2-00AC-F215-303A-02A5F2CE1520}"/>
              </a:ext>
            </a:extLst>
          </p:cNvPr>
          <p:cNvSpPr>
            <a:spLocks noGrp="1"/>
          </p:cNvSpPr>
          <p:nvPr>
            <p:ph type="title"/>
          </p:nvPr>
        </p:nvSpPr>
        <p:spPr/>
        <p:txBody>
          <a:bodyPr/>
          <a:lstStyle/>
          <a:p>
            <a:r>
              <a:rPr lang="en-GB" dirty="0"/>
              <a:t>2. </a:t>
            </a:r>
            <a:r>
              <a:rPr lang="en-GB" dirty="0" err="1"/>
              <a:t>useRouter</a:t>
            </a:r>
            <a:r>
              <a:rPr lang="en-GB" dirty="0"/>
              <a:t>() hook</a:t>
            </a:r>
            <a:endParaRPr lang="en-IN" dirty="0"/>
          </a:p>
        </p:txBody>
      </p:sp>
      <p:sp>
        <p:nvSpPr>
          <p:cNvPr id="3" name="Content Placeholder 2">
            <a:extLst>
              <a:ext uri="{FF2B5EF4-FFF2-40B4-BE49-F238E27FC236}">
                <a16:creationId xmlns:a16="http://schemas.microsoft.com/office/drawing/2014/main" id="{2BB0B2E7-3E98-9728-4A07-F3AB520409AA}"/>
              </a:ext>
            </a:extLst>
          </p:cNvPr>
          <p:cNvSpPr>
            <a:spLocks noGrp="1"/>
          </p:cNvSpPr>
          <p:nvPr>
            <p:ph idx="1"/>
          </p:nvPr>
        </p:nvSpPr>
        <p:spPr/>
        <p:txBody>
          <a:bodyPr/>
          <a:lstStyle/>
          <a:p>
            <a:r>
              <a:rPr lang="en-GB" dirty="0"/>
              <a:t>The </a:t>
            </a:r>
            <a:r>
              <a:rPr lang="en-GB" dirty="0" err="1"/>
              <a:t>useRouter</a:t>
            </a:r>
            <a:r>
              <a:rPr lang="en-GB" dirty="0"/>
              <a:t> hook allows you to programmatically change routes from Client Components.</a:t>
            </a:r>
          </a:p>
          <a:p>
            <a:r>
              <a:rPr lang="en-GB" b="1" dirty="0"/>
              <a:t>Recommendation</a:t>
            </a:r>
            <a:r>
              <a:rPr lang="en-GB" dirty="0"/>
              <a:t>: Use the &lt;Link&gt; component to navigate between routes unless you have a specific requirement for using </a:t>
            </a:r>
            <a:r>
              <a:rPr lang="en-GB" dirty="0" err="1"/>
              <a:t>useRouter</a:t>
            </a:r>
            <a:r>
              <a:rPr lang="en-GB" dirty="0"/>
              <a:t>.</a:t>
            </a:r>
          </a:p>
          <a:p>
            <a:endParaRPr lang="en-IN" dirty="0"/>
          </a:p>
        </p:txBody>
      </p:sp>
      <p:grpSp>
        <p:nvGrpSpPr>
          <p:cNvPr id="4" name="Canvas 12">
            <a:extLst>
              <a:ext uri="{FF2B5EF4-FFF2-40B4-BE49-F238E27FC236}">
                <a16:creationId xmlns:a16="http://schemas.microsoft.com/office/drawing/2014/main" id="{5792A25F-10FC-D620-9A73-47CED7381A44}"/>
              </a:ext>
            </a:extLst>
          </p:cNvPr>
          <p:cNvGrpSpPr/>
          <p:nvPr/>
        </p:nvGrpSpPr>
        <p:grpSpPr>
          <a:xfrm>
            <a:off x="541366" y="2119598"/>
            <a:ext cx="5731510" cy="4244587"/>
            <a:chOff x="0" y="0"/>
            <a:chExt cx="5731510" cy="4244587"/>
          </a:xfrm>
        </p:grpSpPr>
        <p:sp>
          <p:nvSpPr>
            <p:cNvPr id="5" name="Rectangle 4">
              <a:extLst>
                <a:ext uri="{FF2B5EF4-FFF2-40B4-BE49-F238E27FC236}">
                  <a16:creationId xmlns:a16="http://schemas.microsoft.com/office/drawing/2014/main" id="{FCF11B97-46E5-D5EC-C61A-F73046910CE5}"/>
                </a:ext>
              </a:extLst>
            </p:cNvPr>
            <p:cNvSpPr/>
            <p:nvPr/>
          </p:nvSpPr>
          <p:spPr>
            <a:xfrm>
              <a:off x="0" y="0"/>
              <a:ext cx="5731510" cy="3107690"/>
            </a:xfrm>
            <a:prstGeom prst="rect">
              <a:avLst/>
            </a:prstGeom>
            <a:solidFill>
              <a:prstClr val="white"/>
            </a:solidFill>
          </p:spPr>
        </p:sp>
        <p:sp>
          <p:nvSpPr>
            <p:cNvPr id="6" name="Text Box 2">
              <a:extLst>
                <a:ext uri="{FF2B5EF4-FFF2-40B4-BE49-F238E27FC236}">
                  <a16:creationId xmlns:a16="http://schemas.microsoft.com/office/drawing/2014/main" id="{F84FDB0B-FF24-BE99-2B60-855EAD0A13B0}"/>
                </a:ext>
              </a:extLst>
            </p:cNvPr>
            <p:cNvSpPr txBox="1">
              <a:spLocks noChangeArrowheads="1"/>
            </p:cNvSpPr>
            <p:nvPr/>
          </p:nvSpPr>
          <p:spPr bwMode="auto">
            <a:xfrm>
              <a:off x="0" y="292223"/>
              <a:ext cx="5487034" cy="395236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'use client'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useRouter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'next/navigation'</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router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useRouter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&lt;button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"button"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onClick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router</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push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Dashboard</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&lt;/button&gt;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8F13127F-5108-E729-ADDE-FBA0A540B423}"/>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407411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4E77-6744-A72C-8007-4088BA7A57BC}"/>
              </a:ext>
            </a:extLst>
          </p:cNvPr>
          <p:cNvSpPr>
            <a:spLocks noGrp="1"/>
          </p:cNvSpPr>
          <p:nvPr>
            <p:ph type="title"/>
          </p:nvPr>
        </p:nvSpPr>
        <p:spPr/>
        <p:txBody>
          <a:bodyPr/>
          <a:lstStyle/>
          <a:p>
            <a:r>
              <a:rPr lang="en-GB" dirty="0"/>
              <a:t>3. “redirect” function</a:t>
            </a:r>
            <a:endParaRPr lang="en-IN" dirty="0"/>
          </a:p>
        </p:txBody>
      </p:sp>
      <p:sp>
        <p:nvSpPr>
          <p:cNvPr id="3" name="Content Placeholder 2">
            <a:extLst>
              <a:ext uri="{FF2B5EF4-FFF2-40B4-BE49-F238E27FC236}">
                <a16:creationId xmlns:a16="http://schemas.microsoft.com/office/drawing/2014/main" id="{3E0E1B82-5114-DB1A-D4DE-118A8D714C02}"/>
              </a:ext>
            </a:extLst>
          </p:cNvPr>
          <p:cNvSpPr>
            <a:spLocks noGrp="1"/>
          </p:cNvSpPr>
          <p:nvPr>
            <p:ph idx="1"/>
          </p:nvPr>
        </p:nvSpPr>
        <p:spPr/>
        <p:txBody>
          <a:bodyPr/>
          <a:lstStyle/>
          <a:p>
            <a:r>
              <a:rPr lang="en-GB" dirty="0"/>
              <a:t>The redirect function allows you to redirect the user to another URL. redirect can be used in Server Components, Route Handlers, and Server Actions.</a:t>
            </a:r>
          </a:p>
          <a:p>
            <a:r>
              <a:rPr lang="en-GB" dirty="0"/>
              <a:t>For Server Components, use the redirect function instead of </a:t>
            </a:r>
            <a:r>
              <a:rPr lang="en-GB" dirty="0" err="1"/>
              <a:t>useRouter</a:t>
            </a:r>
            <a:r>
              <a:rPr lang="en-GB" dirty="0"/>
              <a:t>() hook.</a:t>
            </a:r>
          </a:p>
          <a:p>
            <a:endParaRPr lang="en-IN" dirty="0"/>
          </a:p>
        </p:txBody>
      </p:sp>
      <p:grpSp>
        <p:nvGrpSpPr>
          <p:cNvPr id="4" name="Canvas 12">
            <a:extLst>
              <a:ext uri="{FF2B5EF4-FFF2-40B4-BE49-F238E27FC236}">
                <a16:creationId xmlns:a16="http://schemas.microsoft.com/office/drawing/2014/main" id="{19B100DC-4DC9-0F90-F350-6019A88B41AB}"/>
              </a:ext>
            </a:extLst>
          </p:cNvPr>
          <p:cNvGrpSpPr/>
          <p:nvPr/>
        </p:nvGrpSpPr>
        <p:grpSpPr>
          <a:xfrm>
            <a:off x="532312" y="2237432"/>
            <a:ext cx="3695657" cy="3187898"/>
            <a:chOff x="0" y="0"/>
            <a:chExt cx="3695657" cy="3187898"/>
          </a:xfrm>
        </p:grpSpPr>
        <p:sp>
          <p:nvSpPr>
            <p:cNvPr id="5" name="Rectangle 4">
              <a:extLst>
                <a:ext uri="{FF2B5EF4-FFF2-40B4-BE49-F238E27FC236}">
                  <a16:creationId xmlns:a16="http://schemas.microsoft.com/office/drawing/2014/main" id="{521244D7-032F-7280-081A-72C9822537A4}"/>
                </a:ext>
              </a:extLst>
            </p:cNvPr>
            <p:cNvSpPr/>
            <p:nvPr/>
          </p:nvSpPr>
          <p:spPr>
            <a:xfrm>
              <a:off x="1" y="0"/>
              <a:ext cx="3695656" cy="2419350"/>
            </a:xfrm>
            <a:prstGeom prst="rect">
              <a:avLst/>
            </a:prstGeom>
            <a:solidFill>
              <a:prstClr val="white"/>
            </a:solidFill>
          </p:spPr>
        </p:sp>
        <p:sp>
          <p:nvSpPr>
            <p:cNvPr id="6" name="Text Box 2">
              <a:extLst>
                <a:ext uri="{FF2B5EF4-FFF2-40B4-BE49-F238E27FC236}">
                  <a16:creationId xmlns:a16="http://schemas.microsoft.com/office/drawing/2014/main" id="{126542BF-CD5F-B7A0-9F8C-157FF495F21F}"/>
                </a:ext>
              </a:extLst>
            </p:cNvPr>
            <p:cNvSpPr txBox="1">
              <a:spLocks noChangeArrowheads="1"/>
            </p:cNvSpPr>
            <p:nvPr/>
          </p:nvSpPr>
          <p:spPr bwMode="auto">
            <a:xfrm>
              <a:off x="0" y="292234"/>
              <a:ext cx="3496480" cy="289566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redirect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'next/navigation'</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Home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team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fetchTeam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team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redirect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'/join'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1CA1B3EC-FB81-E0E8-5182-83E7C7517C28}"/>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
        <p:nvSpPr>
          <p:cNvPr id="8" name="Content Placeholder 2">
            <a:extLst>
              <a:ext uri="{FF2B5EF4-FFF2-40B4-BE49-F238E27FC236}">
                <a16:creationId xmlns:a16="http://schemas.microsoft.com/office/drawing/2014/main" id="{84591C37-320F-DA45-D363-97DBEA2C0A51}"/>
              </a:ext>
            </a:extLst>
          </p:cNvPr>
          <p:cNvSpPr txBox="1">
            <a:spLocks/>
          </p:cNvSpPr>
          <p:nvPr/>
        </p:nvSpPr>
        <p:spPr>
          <a:xfrm>
            <a:off x="4327556" y="2237433"/>
            <a:ext cx="7659232" cy="409094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Some important points about </a:t>
            </a:r>
            <a:r>
              <a:rPr lang="en-GB" b="1" dirty="0"/>
              <a:t>“redirect” </a:t>
            </a:r>
            <a:r>
              <a:rPr lang="en-GB" dirty="0"/>
              <a:t>function</a:t>
            </a:r>
            <a:endParaRPr lang="en-GB" b="1" dirty="0"/>
          </a:p>
          <a:p>
            <a:pPr lvl="1"/>
            <a:r>
              <a:rPr lang="en-GB" dirty="0"/>
              <a:t>redirect returns a 307 (Temporary Redirect) status code by default. </a:t>
            </a:r>
          </a:p>
          <a:p>
            <a:pPr lvl="1"/>
            <a:r>
              <a:rPr lang="en-GB" dirty="0"/>
              <a:t>When used in a Server Action, it returns a 303 (See Other), which is commonly used for redirecting to a success page as a result of a POST request.</a:t>
            </a:r>
          </a:p>
          <a:p>
            <a:pPr lvl="1"/>
            <a:r>
              <a:rPr lang="en-GB" dirty="0"/>
              <a:t>redirect internally throws an error so it should be called outside of try/catch blocks.</a:t>
            </a:r>
          </a:p>
          <a:p>
            <a:pPr lvl="1"/>
            <a:r>
              <a:rPr lang="en-GB" dirty="0"/>
              <a:t>redirect can be called in Client Components during the rendering process but not in event handlers. You can use the </a:t>
            </a:r>
            <a:r>
              <a:rPr lang="en-GB" dirty="0" err="1"/>
              <a:t>useRouter</a:t>
            </a:r>
            <a:r>
              <a:rPr lang="en-GB" dirty="0"/>
              <a:t> hook instead.</a:t>
            </a:r>
          </a:p>
          <a:p>
            <a:pPr lvl="1"/>
            <a:r>
              <a:rPr lang="en-GB" dirty="0"/>
              <a:t>redirect also accepts absolute URLs and can be used to redirect to external links.</a:t>
            </a:r>
          </a:p>
          <a:p>
            <a:endParaRPr lang="en-IN" dirty="0"/>
          </a:p>
        </p:txBody>
      </p:sp>
    </p:spTree>
    <p:extLst>
      <p:ext uri="{BB962C8B-B14F-4D97-AF65-F5344CB8AC3E}">
        <p14:creationId xmlns:p14="http://schemas.microsoft.com/office/powerpoint/2010/main" val="25230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bldLvl="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487F-D722-030F-1123-AE3BC2519077}"/>
              </a:ext>
            </a:extLst>
          </p:cNvPr>
          <p:cNvSpPr>
            <a:spLocks noGrp="1"/>
          </p:cNvSpPr>
          <p:nvPr>
            <p:ph type="title"/>
          </p:nvPr>
        </p:nvSpPr>
        <p:spPr/>
        <p:txBody>
          <a:bodyPr/>
          <a:lstStyle/>
          <a:p>
            <a:r>
              <a:rPr lang="en-GB" dirty="0"/>
              <a:t>Route Group </a:t>
            </a:r>
            <a:endParaRPr lang="en-IN" dirty="0"/>
          </a:p>
        </p:txBody>
      </p:sp>
      <p:sp>
        <p:nvSpPr>
          <p:cNvPr id="3" name="Content Placeholder 2">
            <a:extLst>
              <a:ext uri="{FF2B5EF4-FFF2-40B4-BE49-F238E27FC236}">
                <a16:creationId xmlns:a16="http://schemas.microsoft.com/office/drawing/2014/main" id="{EBCC92B1-57E6-92D9-CC2F-11E375E4D03E}"/>
              </a:ext>
            </a:extLst>
          </p:cNvPr>
          <p:cNvSpPr>
            <a:spLocks noGrp="1"/>
          </p:cNvSpPr>
          <p:nvPr>
            <p:ph idx="1"/>
          </p:nvPr>
        </p:nvSpPr>
        <p:spPr/>
        <p:txBody>
          <a:bodyPr/>
          <a:lstStyle/>
          <a:p>
            <a:r>
              <a:rPr lang="en-GB" dirty="0"/>
              <a:t>In the app directory, nested folders are normally mapped to URL paths. However, you can mark a folder as a Route Group to prevent the folder from being included in the route's URL path.</a:t>
            </a:r>
          </a:p>
          <a:p>
            <a:r>
              <a:rPr lang="en-GB" dirty="0"/>
              <a:t>This allows you to organize your route segments and project files into logical groups without affecting the URL path structure.</a:t>
            </a:r>
          </a:p>
          <a:p>
            <a:r>
              <a:rPr lang="en-GB" dirty="0"/>
              <a:t>Route groups are useful for:</a:t>
            </a:r>
          </a:p>
          <a:p>
            <a:pPr lvl="1"/>
            <a:r>
              <a:rPr lang="en-GB" dirty="0"/>
              <a:t>Organizing routes into groups e.g. by site section, intent, or team.</a:t>
            </a:r>
          </a:p>
          <a:p>
            <a:pPr lvl="1"/>
            <a:r>
              <a:rPr lang="en-GB" dirty="0"/>
              <a:t>Enabling nested layouts in the same route segment level:</a:t>
            </a:r>
          </a:p>
          <a:p>
            <a:pPr lvl="2"/>
            <a:r>
              <a:rPr lang="en-GB" dirty="0"/>
              <a:t>Creating multiple nested layouts in the same segment, including multiple root layouts</a:t>
            </a:r>
          </a:p>
          <a:p>
            <a:pPr lvl="2"/>
            <a:r>
              <a:rPr lang="en-GB" dirty="0"/>
              <a:t>Adding a layout to a subset of routes in a common segment</a:t>
            </a:r>
          </a:p>
          <a:p>
            <a:pPr lvl="1"/>
            <a:r>
              <a:rPr lang="en-GB" dirty="0"/>
              <a:t>Adding a loading skeleton to specific route in a common segment</a:t>
            </a:r>
          </a:p>
          <a:p>
            <a:r>
              <a:rPr lang="en-GB" dirty="0"/>
              <a:t>A route group can be created by wrapping a folder's name in parenthesis: </a:t>
            </a:r>
            <a:r>
              <a:rPr lang="en-GB" b="1" dirty="0"/>
              <a:t>(</a:t>
            </a:r>
            <a:r>
              <a:rPr lang="en-GB" b="1" dirty="0" err="1"/>
              <a:t>folderName</a:t>
            </a:r>
            <a:r>
              <a:rPr lang="en-GB" b="1" dirty="0"/>
              <a:t>)</a:t>
            </a:r>
            <a:endParaRPr lang="en-IN" b="1" dirty="0"/>
          </a:p>
        </p:txBody>
      </p:sp>
    </p:spTree>
    <p:extLst>
      <p:ext uri="{BB962C8B-B14F-4D97-AF65-F5344CB8AC3E}">
        <p14:creationId xmlns:p14="http://schemas.microsoft.com/office/powerpoint/2010/main" val="14118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EF186-C000-02CA-C80E-3061F8AFEEA8}"/>
              </a:ext>
            </a:extLst>
          </p:cNvPr>
          <p:cNvSpPr>
            <a:spLocks noGrp="1"/>
          </p:cNvSpPr>
          <p:nvPr>
            <p:ph type="title"/>
          </p:nvPr>
        </p:nvSpPr>
        <p:spPr/>
        <p:txBody>
          <a:bodyPr/>
          <a:lstStyle/>
          <a:p>
            <a:r>
              <a:rPr lang="en-GB" dirty="0"/>
              <a:t>Use cases of Route Group</a:t>
            </a:r>
            <a:endParaRPr lang="en-IN" dirty="0"/>
          </a:p>
        </p:txBody>
      </p:sp>
      <p:sp>
        <p:nvSpPr>
          <p:cNvPr id="3" name="Content Placeholder 2">
            <a:extLst>
              <a:ext uri="{FF2B5EF4-FFF2-40B4-BE49-F238E27FC236}">
                <a16:creationId xmlns:a16="http://schemas.microsoft.com/office/drawing/2014/main" id="{B28D9627-07E3-F19F-B264-C604A5164F92}"/>
              </a:ext>
            </a:extLst>
          </p:cNvPr>
          <p:cNvSpPr>
            <a:spLocks noGrp="1"/>
          </p:cNvSpPr>
          <p:nvPr>
            <p:ph idx="1"/>
          </p:nvPr>
        </p:nvSpPr>
        <p:spPr/>
        <p:txBody>
          <a:bodyPr/>
          <a:lstStyle/>
          <a:p>
            <a:r>
              <a:rPr lang="en-GB" b="1" dirty="0"/>
              <a:t>Organize routes</a:t>
            </a:r>
            <a:r>
              <a:rPr lang="en-GB" dirty="0"/>
              <a:t> </a:t>
            </a:r>
            <a:r>
              <a:rPr lang="en-GB" b="1" dirty="0"/>
              <a:t>without affecting the URL path</a:t>
            </a:r>
            <a:r>
              <a:rPr lang="en-GB" dirty="0"/>
              <a:t>: To organize routes without affecting the URL, create a group to keep related routes together. The folders in parenthesis will be omitted from the URL (e.g. (marketing) or (shop) ).</a:t>
            </a:r>
          </a:p>
          <a:p>
            <a:pPr lvl="1"/>
            <a:endParaRPr lang="en-IN" dirty="0"/>
          </a:p>
        </p:txBody>
      </p:sp>
      <p:pic>
        <p:nvPicPr>
          <p:cNvPr id="4" name="Picture 3">
            <a:extLst>
              <a:ext uri="{FF2B5EF4-FFF2-40B4-BE49-F238E27FC236}">
                <a16:creationId xmlns:a16="http://schemas.microsoft.com/office/drawing/2014/main" id="{3762DEE9-0763-FC25-079C-0B2C351E95C6}"/>
              </a:ext>
            </a:extLst>
          </p:cNvPr>
          <p:cNvPicPr>
            <a:picLocks noChangeAspect="1"/>
          </p:cNvPicPr>
          <p:nvPr/>
        </p:nvPicPr>
        <p:blipFill>
          <a:blip r:embed="rId2"/>
          <a:stretch>
            <a:fillRect/>
          </a:stretch>
        </p:blipFill>
        <p:spPr>
          <a:xfrm>
            <a:off x="2622337" y="2082499"/>
            <a:ext cx="6947325" cy="4051322"/>
          </a:xfrm>
          <a:prstGeom prst="rect">
            <a:avLst/>
          </a:prstGeom>
        </p:spPr>
      </p:pic>
    </p:spTree>
    <p:extLst>
      <p:ext uri="{BB962C8B-B14F-4D97-AF65-F5344CB8AC3E}">
        <p14:creationId xmlns:p14="http://schemas.microsoft.com/office/powerpoint/2010/main" val="210197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A76F-D7D8-9BC6-F339-CBEEB0D77955}"/>
              </a:ext>
            </a:extLst>
          </p:cNvPr>
          <p:cNvSpPr>
            <a:spLocks noGrp="1"/>
          </p:cNvSpPr>
          <p:nvPr>
            <p:ph type="title"/>
          </p:nvPr>
        </p:nvSpPr>
        <p:spPr/>
        <p:txBody>
          <a:bodyPr/>
          <a:lstStyle/>
          <a:p>
            <a:r>
              <a:rPr lang="en-GB" dirty="0"/>
              <a:t>Use cases of Route Group (Cont.)</a:t>
            </a:r>
            <a:endParaRPr lang="en-IN" dirty="0"/>
          </a:p>
        </p:txBody>
      </p:sp>
      <p:sp>
        <p:nvSpPr>
          <p:cNvPr id="3" name="Content Placeholder 2">
            <a:extLst>
              <a:ext uri="{FF2B5EF4-FFF2-40B4-BE49-F238E27FC236}">
                <a16:creationId xmlns:a16="http://schemas.microsoft.com/office/drawing/2014/main" id="{FD9A59A4-8A37-3533-99F5-15A9ACBE1E82}"/>
              </a:ext>
            </a:extLst>
          </p:cNvPr>
          <p:cNvSpPr>
            <a:spLocks noGrp="1"/>
          </p:cNvSpPr>
          <p:nvPr>
            <p:ph idx="1"/>
          </p:nvPr>
        </p:nvSpPr>
        <p:spPr/>
        <p:txBody>
          <a:bodyPr/>
          <a:lstStyle/>
          <a:p>
            <a:r>
              <a:rPr lang="en-GB" b="1" dirty="0"/>
              <a:t>Opting specific segments into a layout: </a:t>
            </a:r>
            <a:r>
              <a:rPr lang="en-IN" dirty="0"/>
              <a:t>To opt specific routes into a layout, create a new route group (e.g. (shop)) and move the routes that share the same layout into the group (e.g. account and cart). The routes outside of the group will not share the layout (e.g. checkout).</a:t>
            </a:r>
            <a:endParaRPr lang="en-IN" b="1" dirty="0"/>
          </a:p>
        </p:txBody>
      </p:sp>
      <p:pic>
        <p:nvPicPr>
          <p:cNvPr id="4" name="Picture 3">
            <a:extLst>
              <a:ext uri="{FF2B5EF4-FFF2-40B4-BE49-F238E27FC236}">
                <a16:creationId xmlns:a16="http://schemas.microsoft.com/office/drawing/2014/main" id="{4C026A93-9B00-3EFD-EB42-8A16E0CD0078}"/>
              </a:ext>
            </a:extLst>
          </p:cNvPr>
          <p:cNvPicPr>
            <a:picLocks noChangeAspect="1"/>
          </p:cNvPicPr>
          <p:nvPr/>
        </p:nvPicPr>
        <p:blipFill>
          <a:blip r:embed="rId2"/>
          <a:stretch>
            <a:fillRect/>
          </a:stretch>
        </p:blipFill>
        <p:spPr>
          <a:xfrm>
            <a:off x="2569309" y="2227152"/>
            <a:ext cx="6493210" cy="3784631"/>
          </a:xfrm>
          <a:prstGeom prst="rect">
            <a:avLst/>
          </a:prstGeom>
        </p:spPr>
      </p:pic>
    </p:spTree>
    <p:extLst>
      <p:ext uri="{BB962C8B-B14F-4D97-AF65-F5344CB8AC3E}">
        <p14:creationId xmlns:p14="http://schemas.microsoft.com/office/powerpoint/2010/main" val="255334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9001-8F0F-5348-D157-6B97DA73D535}"/>
              </a:ext>
            </a:extLst>
          </p:cNvPr>
          <p:cNvSpPr>
            <a:spLocks noGrp="1"/>
          </p:cNvSpPr>
          <p:nvPr>
            <p:ph type="title"/>
          </p:nvPr>
        </p:nvSpPr>
        <p:spPr/>
        <p:txBody>
          <a:bodyPr/>
          <a:lstStyle/>
          <a:p>
            <a:r>
              <a:rPr lang="en-GB" dirty="0"/>
              <a:t>Use cases of Route Group (Cont.)</a:t>
            </a:r>
            <a:endParaRPr lang="en-IN" dirty="0"/>
          </a:p>
        </p:txBody>
      </p:sp>
      <p:sp>
        <p:nvSpPr>
          <p:cNvPr id="3" name="Content Placeholder 2">
            <a:extLst>
              <a:ext uri="{FF2B5EF4-FFF2-40B4-BE49-F238E27FC236}">
                <a16:creationId xmlns:a16="http://schemas.microsoft.com/office/drawing/2014/main" id="{D9A6C16E-BF52-C24E-CD9A-4E4A99A520C4}"/>
              </a:ext>
            </a:extLst>
          </p:cNvPr>
          <p:cNvSpPr>
            <a:spLocks noGrp="1"/>
          </p:cNvSpPr>
          <p:nvPr>
            <p:ph idx="1"/>
          </p:nvPr>
        </p:nvSpPr>
        <p:spPr/>
        <p:txBody>
          <a:bodyPr/>
          <a:lstStyle/>
          <a:p>
            <a:r>
              <a:rPr lang="en-GB" b="1" dirty="0"/>
              <a:t>Opting for loading skeletons on a specific route: </a:t>
            </a:r>
            <a:r>
              <a:rPr lang="en-GB" dirty="0"/>
              <a:t>To apply a loading skeleton via a loading.js file to a specific route, create a new route group (e.g., /(overview)) and then move your </a:t>
            </a:r>
            <a:r>
              <a:rPr lang="en-GB" dirty="0" err="1"/>
              <a:t>loading.tsx</a:t>
            </a:r>
            <a:r>
              <a:rPr lang="en-GB" dirty="0"/>
              <a:t> inside that route group.</a:t>
            </a:r>
            <a:endParaRPr lang="en-IN" dirty="0"/>
          </a:p>
        </p:txBody>
      </p:sp>
      <p:pic>
        <p:nvPicPr>
          <p:cNvPr id="4" name="Picture 3">
            <a:extLst>
              <a:ext uri="{FF2B5EF4-FFF2-40B4-BE49-F238E27FC236}">
                <a16:creationId xmlns:a16="http://schemas.microsoft.com/office/drawing/2014/main" id="{33AF8234-BEBF-104B-4B7B-11B03938AC9A}"/>
              </a:ext>
            </a:extLst>
          </p:cNvPr>
          <p:cNvPicPr>
            <a:picLocks noChangeAspect="1"/>
          </p:cNvPicPr>
          <p:nvPr/>
        </p:nvPicPr>
        <p:blipFill>
          <a:blip r:embed="rId2"/>
          <a:stretch>
            <a:fillRect/>
          </a:stretch>
        </p:blipFill>
        <p:spPr>
          <a:xfrm>
            <a:off x="2307678" y="2544024"/>
            <a:ext cx="7167272" cy="1988785"/>
          </a:xfrm>
          <a:prstGeom prst="rect">
            <a:avLst/>
          </a:prstGeom>
        </p:spPr>
      </p:pic>
    </p:spTree>
    <p:extLst>
      <p:ext uri="{BB962C8B-B14F-4D97-AF65-F5344CB8AC3E}">
        <p14:creationId xmlns:p14="http://schemas.microsoft.com/office/powerpoint/2010/main" val="285052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0EE5-AF14-4008-3227-884FD1F96647}"/>
              </a:ext>
            </a:extLst>
          </p:cNvPr>
          <p:cNvSpPr>
            <a:spLocks noGrp="1"/>
          </p:cNvSpPr>
          <p:nvPr>
            <p:ph type="title"/>
          </p:nvPr>
        </p:nvSpPr>
        <p:spPr/>
        <p:txBody>
          <a:bodyPr/>
          <a:lstStyle/>
          <a:p>
            <a:r>
              <a:rPr lang="en-GB" dirty="0"/>
              <a:t>Use cases of Route Group (Cont.)</a:t>
            </a:r>
            <a:endParaRPr lang="en-IN" dirty="0"/>
          </a:p>
        </p:txBody>
      </p:sp>
      <p:sp>
        <p:nvSpPr>
          <p:cNvPr id="3" name="Content Placeholder 2">
            <a:extLst>
              <a:ext uri="{FF2B5EF4-FFF2-40B4-BE49-F238E27FC236}">
                <a16:creationId xmlns:a16="http://schemas.microsoft.com/office/drawing/2014/main" id="{4F992F25-A378-C92F-129E-D9CCD1641021}"/>
              </a:ext>
            </a:extLst>
          </p:cNvPr>
          <p:cNvSpPr>
            <a:spLocks noGrp="1"/>
          </p:cNvSpPr>
          <p:nvPr>
            <p:ph idx="1"/>
          </p:nvPr>
        </p:nvSpPr>
        <p:spPr/>
        <p:txBody>
          <a:bodyPr/>
          <a:lstStyle/>
          <a:p>
            <a:r>
              <a:rPr lang="en-IN" b="1" dirty="0"/>
              <a:t>Creating multiple root layouts: </a:t>
            </a:r>
          </a:p>
          <a:p>
            <a:r>
              <a:rPr lang="en-GB" dirty="0"/>
              <a:t>To create multiple root layouts, remove the top-level layout.js file, and add a layout.js file inside each route group. This is useful for partitioning an application into sections that have a completely different UI or experience. The &lt;html&gt; and &lt;body&gt; tags need to be added to each root layout.</a:t>
            </a:r>
          </a:p>
          <a:p>
            <a:r>
              <a:rPr lang="en-GB" dirty="0"/>
              <a:t>In the example below, both (marketing) and (shop) have their own root layout.</a:t>
            </a:r>
          </a:p>
          <a:p>
            <a:endParaRPr lang="en-IN" b="1" dirty="0"/>
          </a:p>
        </p:txBody>
      </p:sp>
      <p:grpSp>
        <p:nvGrpSpPr>
          <p:cNvPr id="4" name="Canvas 14">
            <a:extLst>
              <a:ext uri="{FF2B5EF4-FFF2-40B4-BE49-F238E27FC236}">
                <a16:creationId xmlns:a16="http://schemas.microsoft.com/office/drawing/2014/main" id="{D282BEDC-B9F5-10AA-D694-DBC424DFCC11}"/>
              </a:ext>
            </a:extLst>
          </p:cNvPr>
          <p:cNvGrpSpPr/>
          <p:nvPr/>
        </p:nvGrpSpPr>
        <p:grpSpPr>
          <a:xfrm>
            <a:off x="2253356" y="3305571"/>
            <a:ext cx="6727681" cy="3148438"/>
            <a:chOff x="0" y="0"/>
            <a:chExt cx="5476240" cy="2381250"/>
          </a:xfrm>
        </p:grpSpPr>
        <p:sp>
          <p:nvSpPr>
            <p:cNvPr id="5" name="Rectangle 4">
              <a:extLst>
                <a:ext uri="{FF2B5EF4-FFF2-40B4-BE49-F238E27FC236}">
                  <a16:creationId xmlns:a16="http://schemas.microsoft.com/office/drawing/2014/main" id="{81841C16-82F4-D7E1-014A-39004517D2C6}"/>
                </a:ext>
              </a:extLst>
            </p:cNvPr>
            <p:cNvSpPr/>
            <p:nvPr/>
          </p:nvSpPr>
          <p:spPr>
            <a:xfrm>
              <a:off x="0" y="0"/>
              <a:ext cx="5476240" cy="2381250"/>
            </a:xfrm>
            <a:prstGeom prst="rect">
              <a:avLst/>
            </a:prstGeom>
            <a:solidFill>
              <a:prstClr val="white"/>
            </a:solidFill>
          </p:spPr>
        </p:sp>
        <p:pic>
          <p:nvPicPr>
            <p:cNvPr id="6" name="Picture 5">
              <a:extLst>
                <a:ext uri="{FF2B5EF4-FFF2-40B4-BE49-F238E27FC236}">
                  <a16:creationId xmlns:a16="http://schemas.microsoft.com/office/drawing/2014/main" id="{C36D3775-487C-114D-8E95-D9C534936CB6}"/>
                </a:ext>
              </a:extLst>
            </p:cNvPr>
            <p:cNvPicPr>
              <a:picLocks noChangeAspect="1"/>
            </p:cNvPicPr>
            <p:nvPr/>
          </p:nvPicPr>
          <p:blipFill>
            <a:blip r:embed="rId2"/>
            <a:stretch>
              <a:fillRect/>
            </a:stretch>
          </p:blipFill>
          <p:spPr>
            <a:xfrm>
              <a:off x="0" y="0"/>
              <a:ext cx="5457824" cy="2343452"/>
            </a:xfrm>
            <a:prstGeom prst="rect">
              <a:avLst/>
            </a:prstGeom>
          </p:spPr>
        </p:pic>
      </p:grpSp>
    </p:spTree>
    <p:extLst>
      <p:ext uri="{BB962C8B-B14F-4D97-AF65-F5344CB8AC3E}">
        <p14:creationId xmlns:p14="http://schemas.microsoft.com/office/powerpoint/2010/main" val="326042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36C4-5A8D-1266-DABA-E37F087CF462}"/>
              </a:ext>
            </a:extLst>
          </p:cNvPr>
          <p:cNvSpPr>
            <a:spLocks noGrp="1"/>
          </p:cNvSpPr>
          <p:nvPr>
            <p:ph type="title"/>
          </p:nvPr>
        </p:nvSpPr>
        <p:spPr/>
        <p:txBody>
          <a:bodyPr/>
          <a:lstStyle/>
          <a:p>
            <a:r>
              <a:rPr lang="en-GB" dirty="0"/>
              <a:t>Important Points about Route Group</a:t>
            </a:r>
            <a:endParaRPr lang="en-IN" dirty="0"/>
          </a:p>
        </p:txBody>
      </p:sp>
      <p:sp>
        <p:nvSpPr>
          <p:cNvPr id="3" name="Content Placeholder 2">
            <a:extLst>
              <a:ext uri="{FF2B5EF4-FFF2-40B4-BE49-F238E27FC236}">
                <a16:creationId xmlns:a16="http://schemas.microsoft.com/office/drawing/2014/main" id="{775DE4C2-073B-81B6-FBCB-BDB2DD780629}"/>
              </a:ext>
            </a:extLst>
          </p:cNvPr>
          <p:cNvSpPr>
            <a:spLocks noGrp="1"/>
          </p:cNvSpPr>
          <p:nvPr>
            <p:ph idx="1"/>
          </p:nvPr>
        </p:nvSpPr>
        <p:spPr/>
        <p:txBody>
          <a:bodyPr/>
          <a:lstStyle/>
          <a:p>
            <a:r>
              <a:rPr lang="en-GB" dirty="0"/>
              <a:t>The naming of route groups has no special significance other than for organization. They do not affect the URL path.</a:t>
            </a:r>
          </a:p>
          <a:p>
            <a:r>
              <a:rPr lang="en-GB" dirty="0"/>
              <a:t>Routes that include a route group should not resolve to the same URL path as other routes. For example, since route groups don't affect URL structure, (marketing)/about/page.js and (shop)/about/page.js would both resolve to /about and cause an error.</a:t>
            </a:r>
          </a:p>
          <a:p>
            <a:r>
              <a:rPr lang="en-GB" dirty="0"/>
              <a:t>If you use multiple root layouts without a top-level layout.js file, your home page.js file should be defined in one of the route groups, For example: app/(marketing)/page.js.</a:t>
            </a:r>
          </a:p>
          <a:p>
            <a:r>
              <a:rPr lang="en-GB" dirty="0"/>
              <a:t>Navigating across multiple root layouts will cause a full page load (as opposed to a client-side navigation). For example, navigating from /cart that uses app/(shop)/layout.js to /blog that uses app/(marketing)/layout.js will cause a full page load. This only applies to multiple root layouts.</a:t>
            </a:r>
          </a:p>
          <a:p>
            <a:endParaRPr lang="en-IN" dirty="0"/>
          </a:p>
        </p:txBody>
      </p:sp>
    </p:spTree>
    <p:extLst>
      <p:ext uri="{BB962C8B-B14F-4D97-AF65-F5344CB8AC3E}">
        <p14:creationId xmlns:p14="http://schemas.microsoft.com/office/powerpoint/2010/main" val="3799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E907-866E-70BF-CDE8-2028133B2E8A}"/>
              </a:ext>
            </a:extLst>
          </p:cNvPr>
          <p:cNvSpPr>
            <a:spLocks noGrp="1"/>
          </p:cNvSpPr>
          <p:nvPr>
            <p:ph type="title"/>
          </p:nvPr>
        </p:nvSpPr>
        <p:spPr/>
        <p:txBody>
          <a:bodyPr/>
          <a:lstStyle/>
          <a:p>
            <a:r>
              <a:rPr lang="en-GB" dirty="0"/>
              <a:t>Dynamic Routes (parameterized routes)</a:t>
            </a:r>
            <a:endParaRPr lang="en-IN" dirty="0"/>
          </a:p>
        </p:txBody>
      </p:sp>
      <p:sp>
        <p:nvSpPr>
          <p:cNvPr id="3" name="Content Placeholder 2">
            <a:extLst>
              <a:ext uri="{FF2B5EF4-FFF2-40B4-BE49-F238E27FC236}">
                <a16:creationId xmlns:a16="http://schemas.microsoft.com/office/drawing/2014/main" id="{80EBE3F5-18D8-1D03-FF80-ACBEC75C73BC}"/>
              </a:ext>
            </a:extLst>
          </p:cNvPr>
          <p:cNvSpPr>
            <a:spLocks noGrp="1"/>
          </p:cNvSpPr>
          <p:nvPr>
            <p:ph idx="1"/>
          </p:nvPr>
        </p:nvSpPr>
        <p:spPr/>
        <p:txBody>
          <a:bodyPr/>
          <a:lstStyle/>
          <a:p>
            <a:r>
              <a:rPr lang="en-GB" dirty="0"/>
              <a:t>When you don't know the exact segment names ahead of time and want to create routes from dynamic data, you can use Dynamic Segments that are filled in at request time or prerendered at build time.</a:t>
            </a:r>
          </a:p>
          <a:p>
            <a:r>
              <a:rPr lang="en-GB" dirty="0"/>
              <a:t>A Dynamic Segment can be created by wrapping a folder's name in square brackets: </a:t>
            </a:r>
            <a:r>
              <a:rPr lang="en-GB" b="1" dirty="0"/>
              <a:t>[</a:t>
            </a:r>
            <a:r>
              <a:rPr lang="en-GB" b="1" dirty="0" err="1"/>
              <a:t>folderName</a:t>
            </a:r>
            <a:r>
              <a:rPr lang="en-GB" b="1" dirty="0"/>
              <a:t>]</a:t>
            </a:r>
            <a:r>
              <a:rPr lang="en-GB" dirty="0"/>
              <a:t>. For example, </a:t>
            </a:r>
            <a:r>
              <a:rPr lang="en-GB" b="1" dirty="0"/>
              <a:t>[id]</a:t>
            </a:r>
            <a:r>
              <a:rPr lang="en-GB" dirty="0"/>
              <a:t> or </a:t>
            </a:r>
            <a:r>
              <a:rPr lang="en-GB" b="1" dirty="0"/>
              <a:t>[slug]</a:t>
            </a:r>
            <a:r>
              <a:rPr lang="en-GB" dirty="0"/>
              <a:t>.</a:t>
            </a:r>
          </a:p>
          <a:p>
            <a:r>
              <a:rPr lang="en-GB" dirty="0"/>
              <a:t>Dynamic Segments are passed as the params prop to layout, page, route, and </a:t>
            </a:r>
            <a:r>
              <a:rPr lang="en-GB" dirty="0" err="1"/>
              <a:t>generateMetadata</a:t>
            </a:r>
            <a:r>
              <a:rPr lang="en-GB" dirty="0"/>
              <a:t> functions.</a:t>
            </a:r>
          </a:p>
          <a:p>
            <a:r>
              <a:rPr lang="en-GB" dirty="0"/>
              <a:t>For example, a blog could include the following route app/blog/[slug]/page.js where [slug] is the Dynamic Segment for blog posts.</a:t>
            </a:r>
          </a:p>
          <a:p>
            <a:endParaRPr lang="en-IN" dirty="0"/>
          </a:p>
        </p:txBody>
      </p:sp>
    </p:spTree>
    <p:extLst>
      <p:ext uri="{BB962C8B-B14F-4D97-AF65-F5344CB8AC3E}">
        <p14:creationId xmlns:p14="http://schemas.microsoft.com/office/powerpoint/2010/main" val="333017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CC6A-2BB3-6B40-3F16-5ED6D0673050}"/>
              </a:ext>
            </a:extLst>
          </p:cNvPr>
          <p:cNvSpPr>
            <a:spLocks noGrp="1"/>
          </p:cNvSpPr>
          <p:nvPr>
            <p:ph type="title"/>
          </p:nvPr>
        </p:nvSpPr>
        <p:spPr/>
        <p:txBody>
          <a:bodyPr/>
          <a:lstStyle/>
          <a:p>
            <a:r>
              <a:rPr lang="en-GB" dirty="0"/>
              <a:t>Example of Dynamic Route</a:t>
            </a:r>
            <a:endParaRPr lang="en-IN" dirty="0"/>
          </a:p>
        </p:txBody>
      </p:sp>
      <p:sp>
        <p:nvSpPr>
          <p:cNvPr id="3" name="Content Placeholder 2">
            <a:extLst>
              <a:ext uri="{FF2B5EF4-FFF2-40B4-BE49-F238E27FC236}">
                <a16:creationId xmlns:a16="http://schemas.microsoft.com/office/drawing/2014/main" id="{CD020174-350C-0DE6-B05C-95E6959B2CFF}"/>
              </a:ext>
            </a:extLst>
          </p:cNvPr>
          <p:cNvSpPr>
            <a:spLocks noGrp="1"/>
          </p:cNvSpPr>
          <p:nvPr>
            <p:ph idx="1"/>
          </p:nvPr>
        </p:nvSpPr>
        <p:spPr/>
        <p:txBody>
          <a:bodyPr/>
          <a:lstStyle/>
          <a:p>
            <a:endParaRPr lang="en-GB" dirty="0"/>
          </a:p>
          <a:p>
            <a:endParaRPr lang="en-IN" dirty="0"/>
          </a:p>
          <a:p>
            <a:endParaRPr lang="en-IN" dirty="0"/>
          </a:p>
          <a:p>
            <a:endParaRPr lang="en-IN" dirty="0"/>
          </a:p>
          <a:p>
            <a:endParaRPr lang="en-IN" dirty="0"/>
          </a:p>
          <a:p>
            <a:pPr marL="0" indent="0">
              <a:buNone/>
            </a:pPr>
            <a:endParaRPr lang="en-IN" dirty="0"/>
          </a:p>
          <a:p>
            <a:r>
              <a:rPr lang="en-IN" dirty="0"/>
              <a:t>Important Points about Dynamic Routes</a:t>
            </a:r>
          </a:p>
          <a:p>
            <a:pPr lvl="1"/>
            <a:r>
              <a:rPr lang="en-GB" dirty="0"/>
              <a:t>Since the params prop is a promise. You must use async/await or </a:t>
            </a:r>
            <a:r>
              <a:rPr lang="en-GB" dirty="0" err="1"/>
              <a:t>React's</a:t>
            </a:r>
            <a:r>
              <a:rPr lang="en-GB" dirty="0"/>
              <a:t> use function to access the values.</a:t>
            </a:r>
          </a:p>
          <a:p>
            <a:pPr lvl="1"/>
            <a:r>
              <a:rPr lang="en-GB" dirty="0"/>
              <a:t>In version 14 and earlier, params was a synchronous prop. To help with backwards compatibility, you can still access it synchronously in Next.js 15, but this behaviour will be deprecated in the future.</a:t>
            </a:r>
          </a:p>
        </p:txBody>
      </p:sp>
      <p:grpSp>
        <p:nvGrpSpPr>
          <p:cNvPr id="4" name="Canvas 12">
            <a:extLst>
              <a:ext uri="{FF2B5EF4-FFF2-40B4-BE49-F238E27FC236}">
                <a16:creationId xmlns:a16="http://schemas.microsoft.com/office/drawing/2014/main" id="{053159C8-C4F9-E049-6A5E-933BEC9968DF}"/>
              </a:ext>
            </a:extLst>
          </p:cNvPr>
          <p:cNvGrpSpPr/>
          <p:nvPr/>
        </p:nvGrpSpPr>
        <p:grpSpPr>
          <a:xfrm>
            <a:off x="568526" y="863444"/>
            <a:ext cx="5731510" cy="2395363"/>
            <a:chOff x="0" y="0"/>
            <a:chExt cx="5731510" cy="2395363"/>
          </a:xfrm>
        </p:grpSpPr>
        <p:sp>
          <p:nvSpPr>
            <p:cNvPr id="5" name="Rectangle 4">
              <a:extLst>
                <a:ext uri="{FF2B5EF4-FFF2-40B4-BE49-F238E27FC236}">
                  <a16:creationId xmlns:a16="http://schemas.microsoft.com/office/drawing/2014/main" id="{D0E84107-E566-471D-2EE2-F87AE3A146FB}"/>
                </a:ext>
              </a:extLst>
            </p:cNvPr>
            <p:cNvSpPr/>
            <p:nvPr/>
          </p:nvSpPr>
          <p:spPr>
            <a:xfrm>
              <a:off x="0" y="0"/>
              <a:ext cx="5731510" cy="2057400"/>
            </a:xfrm>
            <a:prstGeom prst="rect">
              <a:avLst/>
            </a:prstGeom>
            <a:solidFill>
              <a:prstClr val="white"/>
            </a:solidFill>
          </p:spPr>
        </p:sp>
        <p:sp>
          <p:nvSpPr>
            <p:cNvPr id="6" name="Text Box 2">
              <a:extLst>
                <a:ext uri="{FF2B5EF4-FFF2-40B4-BE49-F238E27FC236}">
                  <a16:creationId xmlns:a16="http://schemas.microsoft.com/office/drawing/2014/main" id="{584E6FD1-0C03-560C-9663-2D0920000B04}"/>
                </a:ext>
              </a:extLst>
            </p:cNvPr>
            <p:cNvSpPr txBox="1">
              <a:spLocks noChangeArrowheads="1"/>
            </p:cNvSpPr>
            <p:nvPr/>
          </p:nvSpPr>
          <p:spPr bwMode="auto">
            <a:xfrm>
              <a:off x="0" y="292223"/>
              <a:ext cx="5487034" cy="21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async</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Page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params</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params</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Promise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slug</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slug</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await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params</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&lt;div&gt;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My Post: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slug</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&lt;/div&gt;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993132B6-89F5-E398-8CD9-0566DC3F7C66}"/>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dirty="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a:t>
              </a: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page.tsx</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grpSp>
      <p:graphicFrame>
        <p:nvGraphicFramePr>
          <p:cNvPr id="8" name="Table 7">
            <a:extLst>
              <a:ext uri="{FF2B5EF4-FFF2-40B4-BE49-F238E27FC236}">
                <a16:creationId xmlns:a16="http://schemas.microsoft.com/office/drawing/2014/main" id="{7D164BB8-5D9F-1068-D7DA-933C00419477}"/>
              </a:ext>
            </a:extLst>
          </p:cNvPr>
          <p:cNvGraphicFramePr>
            <a:graphicFrameLocks noGrp="1"/>
          </p:cNvGraphicFramePr>
          <p:nvPr>
            <p:extLst>
              <p:ext uri="{D42A27DB-BD31-4B8C-83A1-F6EECF244321}">
                <p14:modId xmlns:p14="http://schemas.microsoft.com/office/powerpoint/2010/main" val="1331373683"/>
              </p:ext>
            </p:extLst>
          </p:nvPr>
        </p:nvGraphicFramePr>
        <p:xfrm>
          <a:off x="6300036" y="1155667"/>
          <a:ext cx="5483225" cy="1184910"/>
        </p:xfrm>
        <a:graphic>
          <a:graphicData uri="http://schemas.openxmlformats.org/drawingml/2006/table">
            <a:tbl>
              <a:tblPr firstRow="1" bandRow="1">
                <a:tableStyleId>{5C22544A-7EE6-4342-B048-85BDC9FD1C3A}</a:tableStyleId>
              </a:tblPr>
              <a:tblGrid>
                <a:gridCol w="2740025">
                  <a:extLst>
                    <a:ext uri="{9D8B030D-6E8A-4147-A177-3AD203B41FA5}">
                      <a16:colId xmlns:a16="http://schemas.microsoft.com/office/drawing/2014/main" val="2671932448"/>
                    </a:ext>
                  </a:extLst>
                </a:gridCol>
                <a:gridCol w="2743200">
                  <a:extLst>
                    <a:ext uri="{9D8B030D-6E8A-4147-A177-3AD203B41FA5}">
                      <a16:colId xmlns:a16="http://schemas.microsoft.com/office/drawing/2014/main" val="548316394"/>
                    </a:ext>
                  </a:extLst>
                </a:gridCol>
              </a:tblGrid>
              <a:tr h="0">
                <a:tc>
                  <a:txBody>
                    <a:bodyPr/>
                    <a:lstStyle/>
                    <a:p>
                      <a:pPr marL="0" marR="0" algn="just">
                        <a:lnSpc>
                          <a:spcPct val="115000"/>
                        </a:lnSpc>
                        <a:spcAft>
                          <a:spcPts val="800"/>
                        </a:spcAft>
                        <a:buNone/>
                      </a:pPr>
                      <a:r>
                        <a:rPr lang="en-IN" sz="2400" b="0" kern="100">
                          <a:effectLst/>
                        </a:rPr>
                        <a:t>Example URL</a:t>
                      </a:r>
                      <a:endParaRPr lang="en-IN" sz="2400" b="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b="0" kern="100" dirty="0">
                          <a:effectLst/>
                        </a:rPr>
                        <a:t>Params</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953412281"/>
                  </a:ext>
                </a:extLst>
              </a:tr>
              <a:tr h="0">
                <a:tc>
                  <a:txBody>
                    <a:bodyPr/>
                    <a:lstStyle/>
                    <a:p>
                      <a:pPr marL="0" marR="0" algn="just">
                        <a:lnSpc>
                          <a:spcPct val="115000"/>
                        </a:lnSpc>
                        <a:spcAft>
                          <a:spcPts val="800"/>
                        </a:spcAft>
                        <a:buNone/>
                      </a:pPr>
                      <a:r>
                        <a:rPr lang="en-IN" sz="2400" b="0" kern="100">
                          <a:effectLst/>
                        </a:rPr>
                        <a:t>/blog/arjun</a:t>
                      </a:r>
                      <a:endParaRPr lang="en-IN" sz="2400" b="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b="0" kern="100">
                          <a:effectLst/>
                        </a:rPr>
                        <a:t>{ slug : 'arjun' }</a:t>
                      </a:r>
                      <a:endParaRPr lang="en-IN" sz="2400" b="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530141901"/>
                  </a:ext>
                </a:extLst>
              </a:tr>
              <a:tr h="0">
                <a:tc>
                  <a:txBody>
                    <a:bodyPr/>
                    <a:lstStyle/>
                    <a:p>
                      <a:pPr marL="0" marR="0" algn="just">
                        <a:lnSpc>
                          <a:spcPct val="115000"/>
                        </a:lnSpc>
                        <a:spcAft>
                          <a:spcPts val="800"/>
                        </a:spcAft>
                        <a:buNone/>
                      </a:pPr>
                      <a:r>
                        <a:rPr lang="en-IN" sz="2400" b="0" kern="100" dirty="0">
                          <a:effectLst/>
                        </a:rPr>
                        <a:t>/blog/123</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b="0" kern="100" dirty="0">
                          <a:effectLst/>
                        </a:rPr>
                        <a:t>{ slug : '123' }</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548517507"/>
                  </a:ext>
                </a:extLst>
              </a:tr>
            </a:tbl>
          </a:graphicData>
        </a:graphic>
      </p:graphicFrame>
    </p:spTree>
    <p:extLst>
      <p:ext uri="{BB962C8B-B14F-4D97-AF65-F5344CB8AC3E}">
        <p14:creationId xmlns:p14="http://schemas.microsoft.com/office/powerpoint/2010/main" val="42260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C219-CD48-DDDE-56E7-5583DE7BB093}"/>
              </a:ext>
            </a:extLst>
          </p:cNvPr>
          <p:cNvSpPr>
            <a:spLocks noGrp="1"/>
          </p:cNvSpPr>
          <p:nvPr>
            <p:ph type="title"/>
          </p:nvPr>
        </p:nvSpPr>
        <p:spPr/>
        <p:txBody>
          <a:bodyPr/>
          <a:lstStyle/>
          <a:p>
            <a:r>
              <a:rPr lang="en-IN" dirty="0"/>
              <a:t>Introduction to Next.js</a:t>
            </a:r>
          </a:p>
        </p:txBody>
      </p:sp>
      <p:sp>
        <p:nvSpPr>
          <p:cNvPr id="3" name="Text Placeholder 2">
            <a:extLst>
              <a:ext uri="{FF2B5EF4-FFF2-40B4-BE49-F238E27FC236}">
                <a16:creationId xmlns:a16="http://schemas.microsoft.com/office/drawing/2014/main" id="{B1FE0302-43CE-C8D1-A18D-525E2A1BF555}"/>
              </a:ext>
            </a:extLst>
          </p:cNvPr>
          <p:cNvSpPr>
            <a:spLocks noGrp="1"/>
          </p:cNvSpPr>
          <p:nvPr>
            <p:ph type="body" idx="1"/>
          </p:nvPr>
        </p:nvSpPr>
        <p:spPr/>
        <p:txBody>
          <a:bodyPr/>
          <a:lstStyle/>
          <a:p>
            <a:r>
              <a:rPr lang="en-IN" dirty="0"/>
              <a:t>Section - 01</a:t>
            </a:r>
          </a:p>
        </p:txBody>
      </p:sp>
    </p:spTree>
    <p:extLst>
      <p:ext uri="{BB962C8B-B14F-4D97-AF65-F5344CB8AC3E}">
        <p14:creationId xmlns:p14="http://schemas.microsoft.com/office/powerpoint/2010/main" val="728528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7AD1-A55D-BAA0-B13B-731899A9E4F9}"/>
              </a:ext>
            </a:extLst>
          </p:cNvPr>
          <p:cNvSpPr>
            <a:spLocks noGrp="1"/>
          </p:cNvSpPr>
          <p:nvPr>
            <p:ph type="title"/>
          </p:nvPr>
        </p:nvSpPr>
        <p:spPr/>
        <p:txBody>
          <a:bodyPr/>
          <a:lstStyle/>
          <a:p>
            <a:r>
              <a:rPr lang="en-GB" dirty="0"/>
              <a:t>Dynamic Routes (</a:t>
            </a:r>
            <a:r>
              <a:rPr lang="en-IN" dirty="0"/>
              <a:t>Catch-all Segments)</a:t>
            </a:r>
          </a:p>
        </p:txBody>
      </p:sp>
      <p:sp>
        <p:nvSpPr>
          <p:cNvPr id="3" name="Content Placeholder 2">
            <a:extLst>
              <a:ext uri="{FF2B5EF4-FFF2-40B4-BE49-F238E27FC236}">
                <a16:creationId xmlns:a16="http://schemas.microsoft.com/office/drawing/2014/main" id="{70ECC941-B9EA-F2B6-E253-A56782930081}"/>
              </a:ext>
            </a:extLst>
          </p:cNvPr>
          <p:cNvSpPr>
            <a:spLocks noGrp="1"/>
          </p:cNvSpPr>
          <p:nvPr>
            <p:ph idx="1"/>
          </p:nvPr>
        </p:nvSpPr>
        <p:spPr/>
        <p:txBody>
          <a:bodyPr/>
          <a:lstStyle/>
          <a:p>
            <a:r>
              <a:rPr lang="en-GB" dirty="0"/>
              <a:t>Dynamic Segments can be extended to catch-all subsequent segments by adding an ellipsis inside the brackets </a:t>
            </a:r>
            <a:r>
              <a:rPr lang="en-GB" b="1" dirty="0"/>
              <a:t>[...</a:t>
            </a:r>
            <a:r>
              <a:rPr lang="en-GB" b="1" dirty="0" err="1"/>
              <a:t>folderName</a:t>
            </a:r>
            <a:r>
              <a:rPr lang="en-GB" b="1" dirty="0"/>
              <a:t>]</a:t>
            </a:r>
            <a:r>
              <a:rPr lang="en-GB" dirty="0"/>
              <a:t>.</a:t>
            </a:r>
          </a:p>
          <a:p>
            <a:r>
              <a:rPr lang="en-GB" dirty="0"/>
              <a:t>For example, app/shop/[...slug]/page.js will match /shop/clothes, but also /shop/clothes/tops, /shop/clothes/tops/t-shirts, and so on.</a:t>
            </a:r>
          </a:p>
          <a:p>
            <a:endParaRPr lang="en-IN" dirty="0"/>
          </a:p>
        </p:txBody>
      </p:sp>
      <p:graphicFrame>
        <p:nvGraphicFramePr>
          <p:cNvPr id="4" name="Table 3">
            <a:extLst>
              <a:ext uri="{FF2B5EF4-FFF2-40B4-BE49-F238E27FC236}">
                <a16:creationId xmlns:a16="http://schemas.microsoft.com/office/drawing/2014/main" id="{13E28028-F36B-5C6C-A728-0A5D7128D4FD}"/>
              </a:ext>
            </a:extLst>
          </p:cNvPr>
          <p:cNvGraphicFramePr>
            <a:graphicFrameLocks noGrp="1"/>
          </p:cNvGraphicFramePr>
          <p:nvPr>
            <p:extLst>
              <p:ext uri="{D42A27DB-BD31-4B8C-83A1-F6EECF244321}">
                <p14:modId xmlns:p14="http://schemas.microsoft.com/office/powerpoint/2010/main" val="735681314"/>
              </p:ext>
            </p:extLst>
          </p:nvPr>
        </p:nvGraphicFramePr>
        <p:xfrm>
          <a:off x="517379" y="2690911"/>
          <a:ext cx="10917148" cy="1579880"/>
        </p:xfrm>
        <a:graphic>
          <a:graphicData uri="http://schemas.openxmlformats.org/drawingml/2006/table">
            <a:tbl>
              <a:tblPr firstRow="1" bandRow="1">
                <a:tableStyleId>{5C22544A-7EE6-4342-B048-85BDC9FD1C3A}</a:tableStyleId>
              </a:tblPr>
              <a:tblGrid>
                <a:gridCol w="3638646">
                  <a:extLst>
                    <a:ext uri="{9D8B030D-6E8A-4147-A177-3AD203B41FA5}">
                      <a16:colId xmlns:a16="http://schemas.microsoft.com/office/drawing/2014/main" val="744527286"/>
                    </a:ext>
                  </a:extLst>
                </a:gridCol>
                <a:gridCol w="3638646">
                  <a:extLst>
                    <a:ext uri="{9D8B030D-6E8A-4147-A177-3AD203B41FA5}">
                      <a16:colId xmlns:a16="http://schemas.microsoft.com/office/drawing/2014/main" val="3151402972"/>
                    </a:ext>
                  </a:extLst>
                </a:gridCol>
                <a:gridCol w="3639856">
                  <a:extLst>
                    <a:ext uri="{9D8B030D-6E8A-4147-A177-3AD203B41FA5}">
                      <a16:colId xmlns:a16="http://schemas.microsoft.com/office/drawing/2014/main" val="3162112120"/>
                    </a:ext>
                  </a:extLst>
                </a:gridCol>
              </a:tblGrid>
              <a:tr h="126763">
                <a:tc>
                  <a:txBody>
                    <a:bodyPr/>
                    <a:lstStyle/>
                    <a:p>
                      <a:pPr marL="0" marR="0" algn="just">
                        <a:lnSpc>
                          <a:spcPct val="115000"/>
                        </a:lnSpc>
                        <a:spcAft>
                          <a:spcPts val="800"/>
                        </a:spcAft>
                        <a:buNone/>
                      </a:pPr>
                      <a:r>
                        <a:rPr lang="en-IN" sz="2400" kern="100" dirty="0">
                          <a:effectLst/>
                        </a:rPr>
                        <a:t>Route</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dirty="0">
                          <a:effectLst/>
                        </a:rPr>
                        <a:t>Example URL</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Params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81089819"/>
                  </a:ext>
                </a:extLst>
              </a:tr>
              <a:tr h="17737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/shop/a</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 slug: ['a'] }</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578178165"/>
                  </a:ext>
                </a:extLst>
              </a:tr>
              <a:tr h="17737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dirty="0">
                          <a:effectLst/>
                        </a:rPr>
                        <a:t>/shop/a/b</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 slug: ['a', 'b'] }</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758087880"/>
                  </a:ext>
                </a:extLst>
              </a:tr>
              <a:tr h="17737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/shop/a/b/c</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dirty="0">
                          <a:effectLst/>
                        </a:rPr>
                        <a:t>{ slug: ['a', 'b', 'c'] }</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236986651"/>
                  </a:ext>
                </a:extLst>
              </a:tr>
            </a:tbl>
          </a:graphicData>
        </a:graphic>
      </p:graphicFrame>
    </p:spTree>
    <p:extLst>
      <p:ext uri="{BB962C8B-B14F-4D97-AF65-F5344CB8AC3E}">
        <p14:creationId xmlns:p14="http://schemas.microsoft.com/office/powerpoint/2010/main" val="71158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54A7-A48E-8F58-7175-841CE1C8BD5C}"/>
              </a:ext>
            </a:extLst>
          </p:cNvPr>
          <p:cNvSpPr>
            <a:spLocks noGrp="1"/>
          </p:cNvSpPr>
          <p:nvPr>
            <p:ph type="title"/>
          </p:nvPr>
        </p:nvSpPr>
        <p:spPr/>
        <p:txBody>
          <a:bodyPr/>
          <a:lstStyle/>
          <a:p>
            <a:r>
              <a:rPr lang="en-GB" dirty="0"/>
              <a:t>Dynamic Routes (</a:t>
            </a:r>
            <a:r>
              <a:rPr lang="en-IN" dirty="0"/>
              <a:t>Optional Catch-all Segments)</a:t>
            </a:r>
          </a:p>
        </p:txBody>
      </p:sp>
      <p:sp>
        <p:nvSpPr>
          <p:cNvPr id="3" name="Content Placeholder 2">
            <a:extLst>
              <a:ext uri="{FF2B5EF4-FFF2-40B4-BE49-F238E27FC236}">
                <a16:creationId xmlns:a16="http://schemas.microsoft.com/office/drawing/2014/main" id="{B5624E31-1607-D05F-EDA5-C26447F0F987}"/>
              </a:ext>
            </a:extLst>
          </p:cNvPr>
          <p:cNvSpPr>
            <a:spLocks noGrp="1"/>
          </p:cNvSpPr>
          <p:nvPr>
            <p:ph idx="1"/>
          </p:nvPr>
        </p:nvSpPr>
        <p:spPr/>
        <p:txBody>
          <a:bodyPr/>
          <a:lstStyle/>
          <a:p>
            <a:r>
              <a:rPr lang="en-GB" dirty="0"/>
              <a:t>Catch-all Segments can be made optional by including the parameter in double square brackets: </a:t>
            </a:r>
            <a:r>
              <a:rPr lang="en-GB" b="1" dirty="0"/>
              <a:t>[[...</a:t>
            </a:r>
            <a:r>
              <a:rPr lang="en-GB" b="1" dirty="0" err="1"/>
              <a:t>folderName</a:t>
            </a:r>
            <a:r>
              <a:rPr lang="en-GB" b="1" dirty="0"/>
              <a:t>]]</a:t>
            </a:r>
            <a:r>
              <a:rPr lang="en-GB" dirty="0"/>
              <a:t>.</a:t>
            </a:r>
          </a:p>
          <a:p>
            <a:r>
              <a:rPr lang="en-GB" dirty="0"/>
              <a:t>For example, app/shop/[[...slug]]/page.js will also match /shop, in addition to /shop/clothes, /shop/clothes/tops, /shop/clothes/tops/t-shirts.</a:t>
            </a:r>
          </a:p>
          <a:p>
            <a:r>
              <a:rPr lang="en-GB" dirty="0"/>
              <a:t>The difference between catch-all and optional catch-all segments is that with optional, the route without the parameter is also matched (/shop in the example above).</a:t>
            </a:r>
            <a:endParaRPr lang="en-IN" dirty="0"/>
          </a:p>
        </p:txBody>
      </p:sp>
      <p:graphicFrame>
        <p:nvGraphicFramePr>
          <p:cNvPr id="4" name="Table 3">
            <a:extLst>
              <a:ext uri="{FF2B5EF4-FFF2-40B4-BE49-F238E27FC236}">
                <a16:creationId xmlns:a16="http://schemas.microsoft.com/office/drawing/2014/main" id="{BEA7D26A-13FC-62AA-B796-F315A1F5D9AD}"/>
              </a:ext>
            </a:extLst>
          </p:cNvPr>
          <p:cNvGraphicFramePr>
            <a:graphicFrameLocks noGrp="1"/>
          </p:cNvGraphicFramePr>
          <p:nvPr>
            <p:extLst>
              <p:ext uri="{D42A27DB-BD31-4B8C-83A1-F6EECF244321}">
                <p14:modId xmlns:p14="http://schemas.microsoft.com/office/powerpoint/2010/main" val="1366934480"/>
              </p:ext>
            </p:extLst>
          </p:nvPr>
        </p:nvGraphicFramePr>
        <p:xfrm>
          <a:off x="481166" y="3200654"/>
          <a:ext cx="11469408" cy="1974850"/>
        </p:xfrm>
        <a:graphic>
          <a:graphicData uri="http://schemas.openxmlformats.org/drawingml/2006/table">
            <a:tbl>
              <a:tblPr firstRow="1" bandRow="1">
                <a:tableStyleId>{5C22544A-7EE6-4342-B048-85BDC9FD1C3A}</a:tableStyleId>
              </a:tblPr>
              <a:tblGrid>
                <a:gridCol w="3822712">
                  <a:extLst>
                    <a:ext uri="{9D8B030D-6E8A-4147-A177-3AD203B41FA5}">
                      <a16:colId xmlns:a16="http://schemas.microsoft.com/office/drawing/2014/main" val="1532286919"/>
                    </a:ext>
                  </a:extLst>
                </a:gridCol>
                <a:gridCol w="3822712">
                  <a:extLst>
                    <a:ext uri="{9D8B030D-6E8A-4147-A177-3AD203B41FA5}">
                      <a16:colId xmlns:a16="http://schemas.microsoft.com/office/drawing/2014/main" val="2075593131"/>
                    </a:ext>
                  </a:extLst>
                </a:gridCol>
                <a:gridCol w="3823984">
                  <a:extLst>
                    <a:ext uri="{9D8B030D-6E8A-4147-A177-3AD203B41FA5}">
                      <a16:colId xmlns:a16="http://schemas.microsoft.com/office/drawing/2014/main" val="3188853762"/>
                    </a:ext>
                  </a:extLst>
                </a:gridCol>
              </a:tblGrid>
              <a:tr h="0">
                <a:tc>
                  <a:txBody>
                    <a:bodyPr/>
                    <a:lstStyle/>
                    <a:p>
                      <a:pPr marL="0" marR="0" algn="just">
                        <a:lnSpc>
                          <a:spcPct val="115000"/>
                        </a:lnSpc>
                        <a:spcAft>
                          <a:spcPts val="800"/>
                        </a:spcAft>
                        <a:buNone/>
                      </a:pPr>
                      <a:r>
                        <a:rPr lang="en-IN" sz="2400" kern="100" dirty="0">
                          <a:effectLst/>
                        </a:rPr>
                        <a:t>Route</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Example URL</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Params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232006215"/>
                  </a:ext>
                </a:extLst>
              </a:tr>
              <a:tr h="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/shop</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 slug: undefined }</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360356456"/>
                  </a:ext>
                </a:extLst>
              </a:tr>
              <a:tr h="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/shop/a</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 slug: ['a'] }</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025696588"/>
                  </a:ext>
                </a:extLst>
              </a:tr>
              <a:tr h="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/shop/a/b</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 slug: ['a', 'b'] }</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712065383"/>
                  </a:ext>
                </a:extLst>
              </a:tr>
              <a:tr h="0">
                <a:tc>
                  <a:txBody>
                    <a:bodyPr/>
                    <a:lstStyle/>
                    <a:p>
                      <a:pPr marL="0" marR="0" algn="just">
                        <a:lnSpc>
                          <a:spcPct val="115000"/>
                        </a:lnSpc>
                        <a:spcAft>
                          <a:spcPts val="800"/>
                        </a:spcAft>
                        <a:buNone/>
                      </a:pPr>
                      <a:r>
                        <a:rPr lang="en-IN" sz="2400" kern="100">
                          <a:effectLst/>
                        </a:rPr>
                        <a:t>app/shop/[[...slug]]/page.js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a:effectLst/>
                        </a:rPr>
                        <a:t>/shop/a/b/c</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just">
                        <a:lnSpc>
                          <a:spcPct val="115000"/>
                        </a:lnSpc>
                        <a:spcAft>
                          <a:spcPts val="800"/>
                        </a:spcAft>
                        <a:buNone/>
                      </a:pPr>
                      <a:r>
                        <a:rPr lang="en-IN" sz="2400" kern="100" dirty="0">
                          <a:effectLst/>
                        </a:rPr>
                        <a:t>{ slug: ['a', 'b', 'c'] }</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772141619"/>
                  </a:ext>
                </a:extLst>
              </a:tr>
            </a:tbl>
          </a:graphicData>
        </a:graphic>
      </p:graphicFrame>
    </p:spTree>
    <p:extLst>
      <p:ext uri="{BB962C8B-B14F-4D97-AF65-F5344CB8AC3E}">
        <p14:creationId xmlns:p14="http://schemas.microsoft.com/office/powerpoint/2010/main" val="278881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224F-D702-44F1-2A14-5415FD253614}"/>
              </a:ext>
            </a:extLst>
          </p:cNvPr>
          <p:cNvSpPr>
            <a:spLocks noGrp="1"/>
          </p:cNvSpPr>
          <p:nvPr>
            <p:ph type="title"/>
          </p:nvPr>
        </p:nvSpPr>
        <p:spPr/>
        <p:txBody>
          <a:bodyPr/>
          <a:lstStyle/>
          <a:p>
            <a:r>
              <a:rPr lang="en-IN" dirty="0"/>
              <a:t>Parallel Routes</a:t>
            </a:r>
          </a:p>
        </p:txBody>
      </p:sp>
      <p:sp>
        <p:nvSpPr>
          <p:cNvPr id="3" name="Content Placeholder 2">
            <a:extLst>
              <a:ext uri="{FF2B5EF4-FFF2-40B4-BE49-F238E27FC236}">
                <a16:creationId xmlns:a16="http://schemas.microsoft.com/office/drawing/2014/main" id="{24BB5423-CDCB-A39A-EEAB-7E9AF9A3210C}"/>
              </a:ext>
            </a:extLst>
          </p:cNvPr>
          <p:cNvSpPr>
            <a:spLocks noGrp="1"/>
          </p:cNvSpPr>
          <p:nvPr>
            <p:ph idx="1"/>
          </p:nvPr>
        </p:nvSpPr>
        <p:spPr/>
        <p:txBody>
          <a:bodyPr/>
          <a:lstStyle/>
          <a:p>
            <a:r>
              <a:rPr lang="en-GB" dirty="0"/>
              <a:t>Parallel Routes allows you to simultaneously or conditionally render one or more pages within the same layout. They are useful for highly dynamic sections of an app, such as dashboards and feeds on social sites.</a:t>
            </a:r>
          </a:p>
          <a:p>
            <a:r>
              <a:rPr lang="en-GB" dirty="0"/>
              <a:t>For example, considering a dashboard, you can use parallel routes to simultaneously render the team and analytics pages:</a:t>
            </a:r>
          </a:p>
          <a:p>
            <a:endParaRPr lang="en-GB" dirty="0"/>
          </a:p>
          <a:p>
            <a:endParaRPr lang="en-GB" dirty="0"/>
          </a:p>
          <a:p>
            <a:endParaRPr lang="en-GB" dirty="0"/>
          </a:p>
          <a:p>
            <a:endParaRPr lang="en-GB" dirty="0"/>
          </a:p>
          <a:p>
            <a:endParaRPr lang="en-GB" dirty="0"/>
          </a:p>
          <a:p>
            <a:endParaRPr lang="en-GB" dirty="0"/>
          </a:p>
          <a:p>
            <a:r>
              <a:rPr lang="en-GB" dirty="0"/>
              <a:t>Parallel routes are created using named slots. Slots are defined with the </a:t>
            </a:r>
            <a:r>
              <a:rPr lang="en-GB" b="1" dirty="0"/>
              <a:t>@folder</a:t>
            </a:r>
            <a:r>
              <a:rPr lang="en-GB" dirty="0"/>
              <a:t> convention. For example, the file structure above defines two slots: </a:t>
            </a:r>
            <a:r>
              <a:rPr lang="en-GB" b="1" dirty="0"/>
              <a:t>@analytics</a:t>
            </a:r>
            <a:r>
              <a:rPr lang="en-GB" dirty="0"/>
              <a:t> and </a:t>
            </a:r>
            <a:r>
              <a:rPr lang="en-GB" b="1" dirty="0"/>
              <a:t>@team</a:t>
            </a:r>
          </a:p>
          <a:p>
            <a:endParaRPr lang="en-IN" dirty="0"/>
          </a:p>
        </p:txBody>
      </p:sp>
      <p:pic>
        <p:nvPicPr>
          <p:cNvPr id="4" name="Picture 3">
            <a:extLst>
              <a:ext uri="{FF2B5EF4-FFF2-40B4-BE49-F238E27FC236}">
                <a16:creationId xmlns:a16="http://schemas.microsoft.com/office/drawing/2014/main" id="{99078956-9658-EEE3-A7C6-44ECF785C102}"/>
              </a:ext>
            </a:extLst>
          </p:cNvPr>
          <p:cNvPicPr>
            <a:picLocks noChangeAspect="1"/>
          </p:cNvPicPr>
          <p:nvPr/>
        </p:nvPicPr>
        <p:blipFill>
          <a:blip r:embed="rId2"/>
          <a:stretch>
            <a:fillRect/>
          </a:stretch>
        </p:blipFill>
        <p:spPr>
          <a:xfrm>
            <a:off x="3809717" y="2390099"/>
            <a:ext cx="5314950" cy="3128010"/>
          </a:xfrm>
          <a:prstGeom prst="rect">
            <a:avLst/>
          </a:prstGeom>
        </p:spPr>
      </p:pic>
    </p:spTree>
    <p:extLst>
      <p:ext uri="{BB962C8B-B14F-4D97-AF65-F5344CB8AC3E}">
        <p14:creationId xmlns:p14="http://schemas.microsoft.com/office/powerpoint/2010/main" val="108323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944A-117A-DC08-6192-9401BEC82965}"/>
              </a:ext>
            </a:extLst>
          </p:cNvPr>
          <p:cNvSpPr>
            <a:spLocks noGrp="1"/>
          </p:cNvSpPr>
          <p:nvPr>
            <p:ph type="title"/>
          </p:nvPr>
        </p:nvSpPr>
        <p:spPr/>
        <p:txBody>
          <a:bodyPr/>
          <a:lstStyle/>
          <a:p>
            <a:r>
              <a:rPr lang="en-IN" dirty="0"/>
              <a:t>Parallel Routes (Cont.)</a:t>
            </a:r>
          </a:p>
        </p:txBody>
      </p:sp>
      <p:sp>
        <p:nvSpPr>
          <p:cNvPr id="3" name="Content Placeholder 2">
            <a:extLst>
              <a:ext uri="{FF2B5EF4-FFF2-40B4-BE49-F238E27FC236}">
                <a16:creationId xmlns:a16="http://schemas.microsoft.com/office/drawing/2014/main" id="{9EC7BECE-2220-9A7B-E4C9-6423A10619A8}"/>
              </a:ext>
            </a:extLst>
          </p:cNvPr>
          <p:cNvSpPr>
            <a:spLocks noGrp="1"/>
          </p:cNvSpPr>
          <p:nvPr>
            <p:ph idx="1"/>
          </p:nvPr>
        </p:nvSpPr>
        <p:spPr>
          <a:xfrm>
            <a:off x="131180" y="863444"/>
            <a:ext cx="7428464" cy="5590565"/>
          </a:xfrm>
        </p:spPr>
        <p:txBody>
          <a:bodyPr/>
          <a:lstStyle/>
          <a:p>
            <a:r>
              <a:rPr lang="en-GB" dirty="0"/>
              <a:t>Slots are passed as props to the shared parent layout. For the example above, the component in app/layout.js now accepts the @analytics and @team slots props, and can render them in parallel alongside the children prop:</a:t>
            </a:r>
          </a:p>
          <a:p>
            <a:r>
              <a:rPr lang="en-GB" dirty="0"/>
              <a:t>However, slots are not route segments and do not affect the URL structure. For example, for /@analytics/views, the URL will be /views since @analytics is a slot. </a:t>
            </a:r>
          </a:p>
          <a:p>
            <a:r>
              <a:rPr lang="en-GB" dirty="0"/>
              <a:t>Slots are combined with the regular Page component to form the final page associated with the route segment. Because of this, you cannot have separate static and dynamic slots at the same route segment level. If one slot is dynamic, all slots at that level must be dynamic.</a:t>
            </a:r>
          </a:p>
        </p:txBody>
      </p:sp>
      <p:grpSp>
        <p:nvGrpSpPr>
          <p:cNvPr id="4" name="Canvas 12">
            <a:extLst>
              <a:ext uri="{FF2B5EF4-FFF2-40B4-BE49-F238E27FC236}">
                <a16:creationId xmlns:a16="http://schemas.microsoft.com/office/drawing/2014/main" id="{5C94B30A-42E2-C82E-AA4C-D358A9CBE4B3}"/>
              </a:ext>
            </a:extLst>
          </p:cNvPr>
          <p:cNvGrpSpPr/>
          <p:nvPr/>
        </p:nvGrpSpPr>
        <p:grpSpPr>
          <a:xfrm>
            <a:off x="7836617" y="1335636"/>
            <a:ext cx="3217664" cy="4772927"/>
            <a:chOff x="0" y="0"/>
            <a:chExt cx="5731510" cy="4772927"/>
          </a:xfrm>
        </p:grpSpPr>
        <p:sp>
          <p:nvSpPr>
            <p:cNvPr id="5" name="Rectangle 4">
              <a:extLst>
                <a:ext uri="{FF2B5EF4-FFF2-40B4-BE49-F238E27FC236}">
                  <a16:creationId xmlns:a16="http://schemas.microsoft.com/office/drawing/2014/main" id="{14591E9A-1508-81E8-DA8D-DCB633A3B49A}"/>
                </a:ext>
              </a:extLst>
            </p:cNvPr>
            <p:cNvSpPr/>
            <p:nvPr/>
          </p:nvSpPr>
          <p:spPr>
            <a:xfrm>
              <a:off x="0" y="0"/>
              <a:ext cx="5731510" cy="3524250"/>
            </a:xfrm>
            <a:prstGeom prst="rect">
              <a:avLst/>
            </a:prstGeom>
            <a:solidFill>
              <a:prstClr val="white"/>
            </a:solidFill>
          </p:spPr>
        </p:sp>
        <p:sp>
          <p:nvSpPr>
            <p:cNvPr id="6" name="Text Box 2">
              <a:extLst>
                <a:ext uri="{FF2B5EF4-FFF2-40B4-BE49-F238E27FC236}">
                  <a16:creationId xmlns:a16="http://schemas.microsoft.com/office/drawing/2014/main" id="{F53AC7D6-36DD-16E7-293B-267AE2D737B5}"/>
                </a:ext>
              </a:extLst>
            </p:cNvPr>
            <p:cNvSpPr txBox="1">
              <a:spLocks noChangeArrowheads="1"/>
            </p:cNvSpPr>
            <p:nvPr/>
          </p:nvSpPr>
          <p:spPr bwMode="auto">
            <a:xfrm>
              <a:off x="0" y="292213"/>
              <a:ext cx="5487034" cy="448071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Layout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children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team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analytics</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children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analytics</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team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children</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team</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analytics</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9462812F-634B-5E8B-ACE6-FB941B34F3A5}"/>
                </a:ext>
              </a:extLst>
            </p:cNvPr>
            <p:cNvSpPr txBox="1">
              <a:spLocks noChangeArrowheads="1"/>
            </p:cNvSpPr>
            <p:nvPr/>
          </p:nvSpPr>
          <p:spPr bwMode="auto">
            <a:xfrm>
              <a:off x="0" y="0"/>
              <a:ext cx="2441682" cy="2623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app/layout.tsx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347563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9E44-A5B2-B2B2-B05A-17280268D535}"/>
              </a:ext>
            </a:extLst>
          </p:cNvPr>
          <p:cNvSpPr>
            <a:spLocks noGrp="1"/>
          </p:cNvSpPr>
          <p:nvPr>
            <p:ph type="title"/>
          </p:nvPr>
        </p:nvSpPr>
        <p:spPr/>
        <p:txBody>
          <a:bodyPr/>
          <a:lstStyle/>
          <a:p>
            <a:r>
              <a:rPr lang="en-GB" dirty="0"/>
              <a:t>Parallel Routes (use cases)</a:t>
            </a:r>
            <a:endParaRPr lang="en-IN" dirty="0"/>
          </a:p>
        </p:txBody>
      </p:sp>
      <p:sp>
        <p:nvSpPr>
          <p:cNvPr id="3" name="Content Placeholder 2">
            <a:extLst>
              <a:ext uri="{FF2B5EF4-FFF2-40B4-BE49-F238E27FC236}">
                <a16:creationId xmlns:a16="http://schemas.microsoft.com/office/drawing/2014/main" id="{074602AF-C6E3-0CBC-53AF-4FA8AF8BCB70}"/>
              </a:ext>
            </a:extLst>
          </p:cNvPr>
          <p:cNvSpPr>
            <a:spLocks noGrp="1"/>
          </p:cNvSpPr>
          <p:nvPr>
            <p:ph idx="1"/>
          </p:nvPr>
        </p:nvSpPr>
        <p:spPr/>
        <p:txBody>
          <a:bodyPr/>
          <a:lstStyle/>
          <a:p>
            <a:r>
              <a:rPr lang="en-GB" dirty="0"/>
              <a:t>There are many use cases of parallel routes, some of which are conditional routes, tab group, modals, loading error UI etc..</a:t>
            </a:r>
          </a:p>
          <a:p>
            <a:r>
              <a:rPr lang="en-GB" dirty="0"/>
              <a:t>Here is an example of using parallel routes for conditional rendering.</a:t>
            </a:r>
          </a:p>
          <a:p>
            <a:r>
              <a:rPr lang="en-GB" dirty="0"/>
              <a:t>You can use Parallel Routes to conditionally render routes based on certain conditions, such as user role. For example, to render a different dashboard page for the /admin or /user roles:</a:t>
            </a:r>
          </a:p>
          <a:p>
            <a:endParaRPr lang="en-IN" dirty="0"/>
          </a:p>
        </p:txBody>
      </p:sp>
      <p:grpSp>
        <p:nvGrpSpPr>
          <p:cNvPr id="4" name="Canvas 14">
            <a:extLst>
              <a:ext uri="{FF2B5EF4-FFF2-40B4-BE49-F238E27FC236}">
                <a16:creationId xmlns:a16="http://schemas.microsoft.com/office/drawing/2014/main" id="{BC34BA08-6A06-A1BA-47AF-F38C38F31F40}"/>
              </a:ext>
            </a:extLst>
          </p:cNvPr>
          <p:cNvGrpSpPr/>
          <p:nvPr/>
        </p:nvGrpSpPr>
        <p:grpSpPr>
          <a:xfrm>
            <a:off x="460772" y="2992878"/>
            <a:ext cx="5476240" cy="3171825"/>
            <a:chOff x="0" y="0"/>
            <a:chExt cx="5476240" cy="3171825"/>
          </a:xfrm>
        </p:grpSpPr>
        <p:sp>
          <p:nvSpPr>
            <p:cNvPr id="5" name="Rectangle 4">
              <a:extLst>
                <a:ext uri="{FF2B5EF4-FFF2-40B4-BE49-F238E27FC236}">
                  <a16:creationId xmlns:a16="http://schemas.microsoft.com/office/drawing/2014/main" id="{C953BA78-F71E-D0EF-0B62-2B85DAA4696A}"/>
                </a:ext>
              </a:extLst>
            </p:cNvPr>
            <p:cNvSpPr/>
            <p:nvPr/>
          </p:nvSpPr>
          <p:spPr>
            <a:xfrm>
              <a:off x="0" y="0"/>
              <a:ext cx="5476240" cy="3171825"/>
            </a:xfrm>
            <a:prstGeom prst="rect">
              <a:avLst/>
            </a:prstGeom>
            <a:solidFill>
              <a:prstClr val="white"/>
            </a:solidFill>
          </p:spPr>
        </p:sp>
        <p:pic>
          <p:nvPicPr>
            <p:cNvPr id="6" name="Picture 5">
              <a:extLst>
                <a:ext uri="{FF2B5EF4-FFF2-40B4-BE49-F238E27FC236}">
                  <a16:creationId xmlns:a16="http://schemas.microsoft.com/office/drawing/2014/main" id="{B10B0D25-D9A5-AFA3-9995-F05145EBF39E}"/>
                </a:ext>
              </a:extLst>
            </p:cNvPr>
            <p:cNvPicPr>
              <a:picLocks noChangeAspect="1"/>
            </p:cNvPicPr>
            <p:nvPr/>
          </p:nvPicPr>
          <p:blipFill>
            <a:blip r:embed="rId2"/>
            <a:stretch>
              <a:fillRect/>
            </a:stretch>
          </p:blipFill>
          <p:spPr>
            <a:xfrm>
              <a:off x="0" y="0"/>
              <a:ext cx="5476240" cy="3073540"/>
            </a:xfrm>
            <a:prstGeom prst="rect">
              <a:avLst/>
            </a:prstGeom>
          </p:spPr>
        </p:pic>
      </p:grpSp>
      <p:grpSp>
        <p:nvGrpSpPr>
          <p:cNvPr id="7" name="Canvas 12">
            <a:extLst>
              <a:ext uri="{FF2B5EF4-FFF2-40B4-BE49-F238E27FC236}">
                <a16:creationId xmlns:a16="http://schemas.microsoft.com/office/drawing/2014/main" id="{4574398F-091B-4F31-716C-071E5C2952EC}"/>
              </a:ext>
            </a:extLst>
          </p:cNvPr>
          <p:cNvGrpSpPr/>
          <p:nvPr/>
        </p:nvGrpSpPr>
        <p:grpSpPr>
          <a:xfrm>
            <a:off x="6254990" y="2992878"/>
            <a:ext cx="5731510" cy="3452052"/>
            <a:chOff x="0" y="0"/>
            <a:chExt cx="5731510" cy="3452052"/>
          </a:xfrm>
        </p:grpSpPr>
        <p:sp>
          <p:nvSpPr>
            <p:cNvPr id="8" name="Rectangle 7">
              <a:extLst>
                <a:ext uri="{FF2B5EF4-FFF2-40B4-BE49-F238E27FC236}">
                  <a16:creationId xmlns:a16="http://schemas.microsoft.com/office/drawing/2014/main" id="{F20D6558-5B77-1C73-2BF1-6EFAB65DB7F4}"/>
                </a:ext>
              </a:extLst>
            </p:cNvPr>
            <p:cNvSpPr/>
            <p:nvPr/>
          </p:nvSpPr>
          <p:spPr>
            <a:xfrm>
              <a:off x="0" y="0"/>
              <a:ext cx="5731510" cy="2647950"/>
            </a:xfrm>
            <a:prstGeom prst="rect">
              <a:avLst/>
            </a:prstGeom>
            <a:solidFill>
              <a:prstClr val="white"/>
            </a:solidFill>
          </p:spPr>
        </p:sp>
        <p:sp>
          <p:nvSpPr>
            <p:cNvPr id="9" name="Text Box 2">
              <a:extLst>
                <a:ext uri="{FF2B5EF4-FFF2-40B4-BE49-F238E27FC236}">
                  <a16:creationId xmlns:a16="http://schemas.microsoft.com/office/drawing/2014/main" id="{0F139B04-6216-A1FD-CD2E-4733C6AADA43}"/>
                </a:ext>
              </a:extLst>
            </p:cNvPr>
            <p:cNvSpPr txBox="1">
              <a:spLocks noChangeArrowheads="1"/>
            </p:cNvSpPr>
            <p:nvPr/>
          </p:nvSpPr>
          <p:spPr bwMode="auto">
            <a:xfrm>
              <a:off x="0" y="292213"/>
              <a:ext cx="5487034" cy="31598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checkUserRole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'@/lib/auth'</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Layout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user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admin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user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admin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ReactNode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role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checkUserRole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role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'admin'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admin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user</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0" name="Text Box 2">
              <a:extLst>
                <a:ext uri="{FF2B5EF4-FFF2-40B4-BE49-F238E27FC236}">
                  <a16:creationId xmlns:a16="http://schemas.microsoft.com/office/drawing/2014/main" id="{2CA71770-EBE6-2A27-681A-5A5A517B06D0}"/>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app/layout.tsx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301377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CAFC-8344-D1F0-BDD4-B205CAB19F50}"/>
              </a:ext>
            </a:extLst>
          </p:cNvPr>
          <p:cNvSpPr>
            <a:spLocks noGrp="1"/>
          </p:cNvSpPr>
          <p:nvPr>
            <p:ph type="title"/>
          </p:nvPr>
        </p:nvSpPr>
        <p:spPr/>
        <p:txBody>
          <a:bodyPr/>
          <a:lstStyle/>
          <a:p>
            <a:r>
              <a:rPr lang="en-IN" dirty="0"/>
              <a:t>Intercepting Routes</a:t>
            </a:r>
          </a:p>
        </p:txBody>
      </p:sp>
      <p:sp>
        <p:nvSpPr>
          <p:cNvPr id="3" name="Content Placeholder 2">
            <a:extLst>
              <a:ext uri="{FF2B5EF4-FFF2-40B4-BE49-F238E27FC236}">
                <a16:creationId xmlns:a16="http://schemas.microsoft.com/office/drawing/2014/main" id="{71B93E8E-145B-4D81-8501-55372E2E8437}"/>
              </a:ext>
            </a:extLst>
          </p:cNvPr>
          <p:cNvSpPr>
            <a:spLocks noGrp="1"/>
          </p:cNvSpPr>
          <p:nvPr>
            <p:ph idx="1"/>
          </p:nvPr>
        </p:nvSpPr>
        <p:spPr/>
        <p:txBody>
          <a:bodyPr/>
          <a:lstStyle/>
          <a:p>
            <a:r>
              <a:rPr lang="en-GB" dirty="0"/>
              <a:t>Intercepting routes allows you to load a route from another part of your application within the current layout. This routing paradigm can be useful when you want to display the content of a route without the user switching to a different context.</a:t>
            </a:r>
          </a:p>
          <a:p>
            <a:r>
              <a:rPr lang="en-GB" dirty="0"/>
              <a:t>For example, when clicking on a photo in a feed, you can display the photo in a modal, overlaying the feed. In this case, Next.js intercepts the /photo/123 route, masks the URL, and overlays it over /feed.</a:t>
            </a:r>
          </a:p>
          <a:p>
            <a:endParaRPr lang="en-GB" dirty="0"/>
          </a:p>
          <a:p>
            <a:endParaRPr lang="en-GB" dirty="0"/>
          </a:p>
          <a:p>
            <a:endParaRPr lang="en-GB" dirty="0"/>
          </a:p>
          <a:p>
            <a:endParaRPr lang="en-GB" dirty="0"/>
          </a:p>
          <a:p>
            <a:endParaRPr lang="en-GB" dirty="0"/>
          </a:p>
          <a:p>
            <a:r>
              <a:rPr lang="en-GB" dirty="0"/>
              <a:t>However, when navigating to the photo by clicking a shareable URL or by refreshing the page, the entire photo page should render instead of the modal. No route interception should occur.</a:t>
            </a:r>
          </a:p>
          <a:p>
            <a:endParaRPr lang="en-IN" dirty="0"/>
          </a:p>
        </p:txBody>
      </p:sp>
      <p:grpSp>
        <p:nvGrpSpPr>
          <p:cNvPr id="4" name="Canvas 14">
            <a:extLst>
              <a:ext uri="{FF2B5EF4-FFF2-40B4-BE49-F238E27FC236}">
                <a16:creationId xmlns:a16="http://schemas.microsoft.com/office/drawing/2014/main" id="{AD70BB72-D6AB-C9BD-7D76-43CE98C06A1D}"/>
              </a:ext>
            </a:extLst>
          </p:cNvPr>
          <p:cNvGrpSpPr/>
          <p:nvPr/>
        </p:nvGrpSpPr>
        <p:grpSpPr>
          <a:xfrm>
            <a:off x="515092" y="3112223"/>
            <a:ext cx="5476240" cy="2190750"/>
            <a:chOff x="0" y="0"/>
            <a:chExt cx="5476240" cy="2190750"/>
          </a:xfrm>
        </p:grpSpPr>
        <p:sp>
          <p:nvSpPr>
            <p:cNvPr id="5" name="Rectangle 4">
              <a:extLst>
                <a:ext uri="{FF2B5EF4-FFF2-40B4-BE49-F238E27FC236}">
                  <a16:creationId xmlns:a16="http://schemas.microsoft.com/office/drawing/2014/main" id="{FBBA820A-2B82-17A7-B59F-21A1D966E1B8}"/>
                </a:ext>
              </a:extLst>
            </p:cNvPr>
            <p:cNvSpPr/>
            <p:nvPr/>
          </p:nvSpPr>
          <p:spPr>
            <a:xfrm>
              <a:off x="0" y="0"/>
              <a:ext cx="5476240" cy="2190750"/>
            </a:xfrm>
            <a:prstGeom prst="rect">
              <a:avLst/>
            </a:prstGeom>
            <a:solidFill>
              <a:prstClr val="white"/>
            </a:solidFill>
          </p:spPr>
        </p:sp>
        <p:pic>
          <p:nvPicPr>
            <p:cNvPr id="6" name="Picture 5">
              <a:extLst>
                <a:ext uri="{FF2B5EF4-FFF2-40B4-BE49-F238E27FC236}">
                  <a16:creationId xmlns:a16="http://schemas.microsoft.com/office/drawing/2014/main" id="{07513116-F025-27CC-4AE9-F6A4F4FD34BC}"/>
                </a:ext>
              </a:extLst>
            </p:cNvPr>
            <p:cNvPicPr>
              <a:picLocks noChangeAspect="1"/>
            </p:cNvPicPr>
            <p:nvPr/>
          </p:nvPicPr>
          <p:blipFill>
            <a:blip r:embed="rId2"/>
            <a:stretch>
              <a:fillRect/>
            </a:stretch>
          </p:blipFill>
          <p:spPr>
            <a:xfrm>
              <a:off x="0" y="0"/>
              <a:ext cx="5476240" cy="2111775"/>
            </a:xfrm>
            <a:prstGeom prst="rect">
              <a:avLst/>
            </a:prstGeom>
          </p:spPr>
        </p:pic>
      </p:grpSp>
      <p:grpSp>
        <p:nvGrpSpPr>
          <p:cNvPr id="7" name="Canvas 14">
            <a:extLst>
              <a:ext uri="{FF2B5EF4-FFF2-40B4-BE49-F238E27FC236}">
                <a16:creationId xmlns:a16="http://schemas.microsoft.com/office/drawing/2014/main" id="{D32D6FF5-8418-2836-DF32-383801E1A551}"/>
              </a:ext>
            </a:extLst>
          </p:cNvPr>
          <p:cNvGrpSpPr/>
          <p:nvPr/>
        </p:nvGrpSpPr>
        <p:grpSpPr>
          <a:xfrm>
            <a:off x="6240627" y="3087022"/>
            <a:ext cx="5476240" cy="2162175"/>
            <a:chOff x="0" y="0"/>
            <a:chExt cx="5476240" cy="2162175"/>
          </a:xfrm>
        </p:grpSpPr>
        <p:sp>
          <p:nvSpPr>
            <p:cNvPr id="8" name="Rectangle 7">
              <a:extLst>
                <a:ext uri="{FF2B5EF4-FFF2-40B4-BE49-F238E27FC236}">
                  <a16:creationId xmlns:a16="http://schemas.microsoft.com/office/drawing/2014/main" id="{543AB600-D053-068B-904B-08CF00A2D811}"/>
                </a:ext>
              </a:extLst>
            </p:cNvPr>
            <p:cNvSpPr/>
            <p:nvPr/>
          </p:nvSpPr>
          <p:spPr>
            <a:xfrm>
              <a:off x="0" y="0"/>
              <a:ext cx="5476240" cy="2162175"/>
            </a:xfrm>
            <a:prstGeom prst="rect">
              <a:avLst/>
            </a:prstGeom>
            <a:solidFill>
              <a:prstClr val="white"/>
            </a:solidFill>
          </p:spPr>
        </p:sp>
        <p:pic>
          <p:nvPicPr>
            <p:cNvPr id="9" name="Picture 8">
              <a:extLst>
                <a:ext uri="{FF2B5EF4-FFF2-40B4-BE49-F238E27FC236}">
                  <a16:creationId xmlns:a16="http://schemas.microsoft.com/office/drawing/2014/main" id="{85264D46-4278-EB6C-53A9-075049D39858}"/>
                </a:ext>
              </a:extLst>
            </p:cNvPr>
            <p:cNvPicPr>
              <a:picLocks noChangeAspect="1"/>
            </p:cNvPicPr>
            <p:nvPr/>
          </p:nvPicPr>
          <p:blipFill>
            <a:blip r:embed="rId3"/>
            <a:stretch>
              <a:fillRect/>
            </a:stretch>
          </p:blipFill>
          <p:spPr>
            <a:xfrm>
              <a:off x="0" y="0"/>
              <a:ext cx="5476240" cy="2067281"/>
            </a:xfrm>
            <a:prstGeom prst="rect">
              <a:avLst/>
            </a:prstGeom>
          </p:spPr>
        </p:pic>
      </p:grpSp>
    </p:spTree>
    <p:extLst>
      <p:ext uri="{BB962C8B-B14F-4D97-AF65-F5344CB8AC3E}">
        <p14:creationId xmlns:p14="http://schemas.microsoft.com/office/powerpoint/2010/main" val="161085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B6AC-6AC3-FEC9-9ECA-3965DDAFADFE}"/>
              </a:ext>
            </a:extLst>
          </p:cNvPr>
          <p:cNvSpPr>
            <a:spLocks noGrp="1"/>
          </p:cNvSpPr>
          <p:nvPr>
            <p:ph type="title"/>
          </p:nvPr>
        </p:nvSpPr>
        <p:spPr/>
        <p:txBody>
          <a:bodyPr/>
          <a:lstStyle/>
          <a:p>
            <a:r>
              <a:rPr lang="en-IN" dirty="0"/>
              <a:t>Intercepting Routes (Cont.)</a:t>
            </a:r>
          </a:p>
        </p:txBody>
      </p:sp>
      <p:sp>
        <p:nvSpPr>
          <p:cNvPr id="3" name="Content Placeholder 2">
            <a:extLst>
              <a:ext uri="{FF2B5EF4-FFF2-40B4-BE49-F238E27FC236}">
                <a16:creationId xmlns:a16="http://schemas.microsoft.com/office/drawing/2014/main" id="{BF155C05-0EC6-7018-3B2D-0335074DDF31}"/>
              </a:ext>
            </a:extLst>
          </p:cNvPr>
          <p:cNvSpPr>
            <a:spLocks noGrp="1"/>
          </p:cNvSpPr>
          <p:nvPr>
            <p:ph idx="1"/>
          </p:nvPr>
        </p:nvSpPr>
        <p:spPr>
          <a:xfrm>
            <a:off x="131180" y="863444"/>
            <a:ext cx="6278673" cy="5590565"/>
          </a:xfrm>
        </p:spPr>
        <p:txBody>
          <a:bodyPr/>
          <a:lstStyle/>
          <a:p>
            <a:r>
              <a:rPr lang="en-GB" dirty="0"/>
              <a:t>Intercepting routes can be defined with the (..) convention, which is similar to relative path convention ../ but for segments.</a:t>
            </a:r>
          </a:p>
          <a:p>
            <a:r>
              <a:rPr lang="en-IN" dirty="0"/>
              <a:t>You can use:</a:t>
            </a:r>
            <a:endParaRPr lang="en-GB" dirty="0"/>
          </a:p>
          <a:p>
            <a:pPr lvl="1"/>
            <a:r>
              <a:rPr lang="en-GB" dirty="0"/>
              <a:t>(.) to match segments on the same level</a:t>
            </a:r>
          </a:p>
          <a:p>
            <a:pPr lvl="1"/>
            <a:r>
              <a:rPr lang="en-GB" dirty="0"/>
              <a:t>(..) to match segments one level above</a:t>
            </a:r>
          </a:p>
          <a:p>
            <a:pPr lvl="1"/>
            <a:r>
              <a:rPr lang="en-GB" dirty="0"/>
              <a:t>(..)(..) to match segments two levels above</a:t>
            </a:r>
          </a:p>
          <a:p>
            <a:pPr lvl="1"/>
            <a:r>
              <a:rPr lang="en-GB" dirty="0"/>
              <a:t>(...) to match segments from the root app directory</a:t>
            </a:r>
          </a:p>
          <a:p>
            <a:r>
              <a:rPr lang="en-GB" dirty="0"/>
              <a:t>For example, you can intercept the photo segment from within the feed segment by creating a (..)photo directory.</a:t>
            </a:r>
          </a:p>
          <a:p>
            <a:pPr lvl="1"/>
            <a:endParaRPr lang="en-IN" dirty="0"/>
          </a:p>
        </p:txBody>
      </p:sp>
      <p:grpSp>
        <p:nvGrpSpPr>
          <p:cNvPr id="4" name="Canvas 14">
            <a:extLst>
              <a:ext uri="{FF2B5EF4-FFF2-40B4-BE49-F238E27FC236}">
                <a16:creationId xmlns:a16="http://schemas.microsoft.com/office/drawing/2014/main" id="{0D88F571-006E-FCEE-543E-AA111F6949F4}"/>
              </a:ext>
            </a:extLst>
          </p:cNvPr>
          <p:cNvGrpSpPr/>
          <p:nvPr/>
        </p:nvGrpSpPr>
        <p:grpSpPr>
          <a:xfrm>
            <a:off x="6584580" y="2466817"/>
            <a:ext cx="5476240" cy="3228975"/>
            <a:chOff x="0" y="0"/>
            <a:chExt cx="5476240" cy="3228975"/>
          </a:xfrm>
        </p:grpSpPr>
        <p:sp>
          <p:nvSpPr>
            <p:cNvPr id="5" name="Rectangle 4">
              <a:extLst>
                <a:ext uri="{FF2B5EF4-FFF2-40B4-BE49-F238E27FC236}">
                  <a16:creationId xmlns:a16="http://schemas.microsoft.com/office/drawing/2014/main" id="{49C57012-8969-6B46-A890-EBA8E706FD8C}"/>
                </a:ext>
              </a:extLst>
            </p:cNvPr>
            <p:cNvSpPr/>
            <p:nvPr/>
          </p:nvSpPr>
          <p:spPr>
            <a:xfrm>
              <a:off x="0" y="0"/>
              <a:ext cx="5476240" cy="3228975"/>
            </a:xfrm>
            <a:prstGeom prst="rect">
              <a:avLst/>
            </a:prstGeom>
            <a:solidFill>
              <a:prstClr val="white"/>
            </a:solidFill>
          </p:spPr>
        </p:sp>
        <p:pic>
          <p:nvPicPr>
            <p:cNvPr id="6" name="Picture 5">
              <a:extLst>
                <a:ext uri="{FF2B5EF4-FFF2-40B4-BE49-F238E27FC236}">
                  <a16:creationId xmlns:a16="http://schemas.microsoft.com/office/drawing/2014/main" id="{B40C4E42-B074-7022-B0AE-757EC41B5639}"/>
                </a:ext>
              </a:extLst>
            </p:cNvPr>
            <p:cNvPicPr>
              <a:picLocks noChangeAspect="1"/>
            </p:cNvPicPr>
            <p:nvPr/>
          </p:nvPicPr>
          <p:blipFill>
            <a:blip r:embed="rId2"/>
            <a:stretch>
              <a:fillRect/>
            </a:stretch>
          </p:blipFill>
          <p:spPr>
            <a:xfrm>
              <a:off x="0" y="0"/>
              <a:ext cx="5476240" cy="3183065"/>
            </a:xfrm>
            <a:prstGeom prst="rect">
              <a:avLst/>
            </a:prstGeom>
          </p:spPr>
        </p:pic>
      </p:grpSp>
    </p:spTree>
    <p:extLst>
      <p:ext uri="{BB962C8B-B14F-4D97-AF65-F5344CB8AC3E}">
        <p14:creationId xmlns:p14="http://schemas.microsoft.com/office/powerpoint/2010/main" val="72891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CC25-9021-F49B-0909-464C460D857F}"/>
              </a:ext>
            </a:extLst>
          </p:cNvPr>
          <p:cNvSpPr>
            <a:spLocks noGrp="1"/>
          </p:cNvSpPr>
          <p:nvPr>
            <p:ph type="title"/>
          </p:nvPr>
        </p:nvSpPr>
        <p:spPr/>
        <p:txBody>
          <a:bodyPr/>
          <a:lstStyle/>
          <a:p>
            <a:r>
              <a:rPr lang="en-IN" dirty="0"/>
              <a:t>File Conventions</a:t>
            </a:r>
          </a:p>
        </p:txBody>
      </p:sp>
      <p:sp>
        <p:nvSpPr>
          <p:cNvPr id="3" name="Content Placeholder 2">
            <a:extLst>
              <a:ext uri="{FF2B5EF4-FFF2-40B4-BE49-F238E27FC236}">
                <a16:creationId xmlns:a16="http://schemas.microsoft.com/office/drawing/2014/main" id="{6030317E-84F7-9264-F514-657C1ED75389}"/>
              </a:ext>
            </a:extLst>
          </p:cNvPr>
          <p:cNvSpPr>
            <a:spLocks noGrp="1"/>
          </p:cNvSpPr>
          <p:nvPr>
            <p:ph idx="1"/>
          </p:nvPr>
        </p:nvSpPr>
        <p:spPr/>
        <p:txBody>
          <a:bodyPr/>
          <a:lstStyle/>
          <a:p>
            <a:r>
              <a:rPr lang="en-GB" dirty="0"/>
              <a:t>In Next.js, file naming conventions play a big role, especially when it comes to routing and structuring your application</a:t>
            </a:r>
          </a:p>
          <a:p>
            <a:pPr marL="914400" lvl="1" indent="-457200">
              <a:buFont typeface="+mj-lt"/>
              <a:buAutoNum type="arabicPeriod"/>
            </a:pPr>
            <a:r>
              <a:rPr lang="en-GB" dirty="0"/>
              <a:t>default.js</a:t>
            </a:r>
          </a:p>
          <a:p>
            <a:pPr lvl="2"/>
            <a:r>
              <a:rPr lang="en-GB" dirty="0"/>
              <a:t>During soft navigation, Next.js keeps track of the active state (subpage) for each slot. However, for hard navigations (full-page load), Next.js cannot recover the active state. In this case, a default.js file can be rendered for subpages that don't match the current URL.</a:t>
            </a:r>
          </a:p>
          <a:p>
            <a:pPr marL="914400" lvl="1" indent="-457200">
              <a:buFont typeface="+mj-lt"/>
              <a:buAutoNum type="arabicPeriod"/>
            </a:pPr>
            <a:r>
              <a:rPr lang="en-GB" dirty="0"/>
              <a:t>error.js</a:t>
            </a:r>
          </a:p>
          <a:p>
            <a:pPr lvl="2"/>
            <a:r>
              <a:rPr lang="en-GB" dirty="0"/>
              <a:t>An error file allows you to handle unexpected runtime errors and display fallback UI.</a:t>
            </a:r>
          </a:p>
          <a:p>
            <a:pPr marL="914400" lvl="1" indent="-457200">
              <a:buFont typeface="+mj-lt"/>
              <a:buAutoNum type="arabicPeriod"/>
            </a:pPr>
            <a:r>
              <a:rPr lang="en-GB" dirty="0"/>
              <a:t>layout.js</a:t>
            </a:r>
          </a:p>
          <a:p>
            <a:pPr lvl="2"/>
            <a:r>
              <a:rPr lang="en-GB" dirty="0"/>
              <a:t>The layout file is used to define a layout in your Next.js application.</a:t>
            </a:r>
          </a:p>
          <a:p>
            <a:pPr marL="914400" lvl="1" indent="-457200">
              <a:buFont typeface="+mj-lt"/>
              <a:buAutoNum type="arabicPeriod"/>
            </a:pPr>
            <a:r>
              <a:rPr lang="en-GB" dirty="0"/>
              <a:t>loading.js</a:t>
            </a:r>
          </a:p>
          <a:p>
            <a:pPr lvl="2"/>
            <a:r>
              <a:rPr lang="en-GB" dirty="0"/>
              <a:t>A loading file can create instant loading states built on Suspense.</a:t>
            </a:r>
          </a:p>
          <a:p>
            <a:pPr lvl="2"/>
            <a:r>
              <a:rPr lang="en-GB" dirty="0"/>
              <a:t>By default, this file is a Server Component - but can also be used as a Client Component through the "use client" directive.</a:t>
            </a:r>
          </a:p>
          <a:p>
            <a:pPr marL="914400" lvl="1" indent="-457200">
              <a:buFont typeface="+mj-lt"/>
              <a:buAutoNum type="arabicPeriod"/>
            </a:pPr>
            <a:r>
              <a:rPr lang="en-GB" dirty="0"/>
              <a:t>not-found.js</a:t>
            </a:r>
          </a:p>
          <a:p>
            <a:pPr lvl="2"/>
            <a:r>
              <a:rPr lang="en-GB" dirty="0"/>
              <a:t>The not-found file is used to render UI when the </a:t>
            </a:r>
            <a:r>
              <a:rPr lang="en-GB" dirty="0" err="1"/>
              <a:t>notFound</a:t>
            </a:r>
            <a:r>
              <a:rPr lang="en-GB" dirty="0"/>
              <a:t> function is thrown within a route segment. Along with serving a custom UI, Next.js will return a 200 HTTP status code for streamed responses, and 404 for non-streamed responses.</a:t>
            </a:r>
          </a:p>
          <a:p>
            <a:pPr lvl="1"/>
            <a:endParaRPr lang="en-GB" dirty="0"/>
          </a:p>
          <a:p>
            <a:endParaRPr lang="en-IN" dirty="0"/>
          </a:p>
        </p:txBody>
      </p:sp>
    </p:spTree>
    <p:extLst>
      <p:ext uri="{BB962C8B-B14F-4D97-AF65-F5344CB8AC3E}">
        <p14:creationId xmlns:p14="http://schemas.microsoft.com/office/powerpoint/2010/main" val="262589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ADED-8116-9839-1DC1-798C82A02B40}"/>
              </a:ext>
            </a:extLst>
          </p:cNvPr>
          <p:cNvSpPr>
            <a:spLocks noGrp="1"/>
          </p:cNvSpPr>
          <p:nvPr>
            <p:ph type="title"/>
          </p:nvPr>
        </p:nvSpPr>
        <p:spPr/>
        <p:txBody>
          <a:bodyPr/>
          <a:lstStyle/>
          <a:p>
            <a:r>
              <a:rPr lang="en-IN" dirty="0"/>
              <a:t>File Conventions (Cont.)</a:t>
            </a:r>
          </a:p>
        </p:txBody>
      </p:sp>
      <p:sp>
        <p:nvSpPr>
          <p:cNvPr id="3" name="Content Placeholder 2">
            <a:extLst>
              <a:ext uri="{FF2B5EF4-FFF2-40B4-BE49-F238E27FC236}">
                <a16:creationId xmlns:a16="http://schemas.microsoft.com/office/drawing/2014/main" id="{188FE324-BADA-5675-DA20-1B48CED0FEBA}"/>
              </a:ext>
            </a:extLst>
          </p:cNvPr>
          <p:cNvSpPr>
            <a:spLocks noGrp="1"/>
          </p:cNvSpPr>
          <p:nvPr>
            <p:ph idx="1"/>
          </p:nvPr>
        </p:nvSpPr>
        <p:spPr/>
        <p:txBody>
          <a:bodyPr/>
          <a:lstStyle/>
          <a:p>
            <a:pPr marL="914400" lvl="1" indent="-457200">
              <a:buFont typeface="+mj-lt"/>
              <a:buAutoNum type="arabicPeriod" startAt="6"/>
            </a:pPr>
            <a:r>
              <a:rPr lang="en-GB" dirty="0"/>
              <a:t>middleware.js</a:t>
            </a:r>
          </a:p>
          <a:p>
            <a:pPr marL="1247775" lvl="2" indent="-457200"/>
            <a:r>
              <a:rPr lang="en-GB" dirty="0"/>
              <a:t>The </a:t>
            </a:r>
            <a:r>
              <a:rPr lang="en-GB" dirty="0" err="1"/>
              <a:t>middleware.js|ts</a:t>
            </a:r>
            <a:r>
              <a:rPr lang="en-GB" dirty="0"/>
              <a:t> file is used to write Middleware and run code on the server before a request is completed. Then, based on the incoming request, you can modify the response by rewriting, redirecting, modifying the request or response headers, or responding directly.</a:t>
            </a:r>
          </a:p>
          <a:p>
            <a:pPr marL="1247775" lvl="2" indent="-457200"/>
            <a:r>
              <a:rPr lang="en-GB" dirty="0"/>
              <a:t>Middleware executes before routes are rendered. It's particularly useful for implementing custom server-side logic like authentication, logging, or handling redirects.</a:t>
            </a:r>
          </a:p>
          <a:p>
            <a:pPr marL="914400" lvl="1" indent="-457200">
              <a:buFont typeface="+mj-lt"/>
              <a:buAutoNum type="arabicPeriod" startAt="7"/>
            </a:pPr>
            <a:r>
              <a:rPr lang="en-GB" dirty="0"/>
              <a:t>page.js</a:t>
            </a:r>
          </a:p>
          <a:p>
            <a:pPr marL="1247775" lvl="2" indent="-457200"/>
            <a:r>
              <a:rPr lang="en-GB" dirty="0"/>
              <a:t>We can create component with page.js file, we have already discussed this in great detail.</a:t>
            </a:r>
          </a:p>
          <a:p>
            <a:pPr marL="914400" lvl="1" indent="-457200">
              <a:buFont typeface="+mj-lt"/>
              <a:buAutoNum type="arabicPeriod" startAt="7"/>
            </a:pPr>
            <a:r>
              <a:rPr lang="en-GB" dirty="0"/>
              <a:t>route.js</a:t>
            </a:r>
          </a:p>
          <a:p>
            <a:pPr marL="1247775" lvl="2" indent="-457200"/>
            <a:r>
              <a:rPr lang="en-GB" dirty="0"/>
              <a:t>Route Handlers allow you to create custom request handlers for a given route using the Web Request and Response APIs.</a:t>
            </a:r>
          </a:p>
          <a:p>
            <a:pPr marL="914400" lvl="1" indent="-457200">
              <a:buFont typeface="+mj-lt"/>
              <a:buAutoNum type="arabicPeriod" startAt="7"/>
            </a:pPr>
            <a:r>
              <a:rPr lang="en-GB" dirty="0"/>
              <a:t>template.js</a:t>
            </a:r>
          </a:p>
          <a:p>
            <a:pPr marL="1247775" lvl="2" indent="-457200"/>
            <a:r>
              <a:rPr lang="en-GB" dirty="0"/>
              <a:t>A template file is similar to a layout in that it wraps a layout or page. Unlike layouts that persist across routes and maintain state, templates are given a unique key, meaning children Client Components reset their state on navigation.</a:t>
            </a:r>
          </a:p>
          <a:p>
            <a:pPr marL="914400" lvl="1" indent="-457200">
              <a:buFont typeface="+mj-lt"/>
              <a:buAutoNum type="arabicPeriod" startAt="10"/>
            </a:pPr>
            <a:r>
              <a:rPr lang="en-GB" dirty="0"/>
              <a:t>unauthorized.js</a:t>
            </a:r>
          </a:p>
          <a:p>
            <a:pPr marL="1247775" lvl="2" indent="-457200"/>
            <a:r>
              <a:rPr lang="en-GB" dirty="0"/>
              <a:t>The unauthorized file is used to render UI when the unauthorized function is invoked during authentication. Along with allowing you to customize the UI, Next.js will return a 401 status code.</a:t>
            </a:r>
          </a:p>
          <a:p>
            <a:pPr marL="1247775" lvl="2" indent="-457200"/>
            <a:r>
              <a:rPr lang="en-GB" dirty="0"/>
              <a:t>Note: as of April 2025 this feature is experimental and subject to change, it's not recommended for production.</a:t>
            </a:r>
          </a:p>
          <a:p>
            <a:pPr marL="914400" lvl="1" indent="-457200"/>
            <a:endParaRPr lang="en-GB" dirty="0"/>
          </a:p>
          <a:p>
            <a:pPr marL="914400" lvl="1" indent="-457200"/>
            <a:endParaRPr lang="en-GB" dirty="0"/>
          </a:p>
          <a:p>
            <a:pPr marL="914400" lvl="1" indent="-457200">
              <a:buFont typeface="+mj-lt"/>
              <a:buAutoNum type="arabicPeriod" startAt="6"/>
            </a:pPr>
            <a:endParaRPr lang="en-IN" dirty="0"/>
          </a:p>
        </p:txBody>
      </p:sp>
    </p:spTree>
    <p:extLst>
      <p:ext uri="{BB962C8B-B14F-4D97-AF65-F5344CB8AC3E}">
        <p14:creationId xmlns:p14="http://schemas.microsoft.com/office/powerpoint/2010/main" val="90811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12E2-7170-9CFC-11D1-E98A0942EB9D}"/>
              </a:ext>
            </a:extLst>
          </p:cNvPr>
          <p:cNvSpPr>
            <a:spLocks noGrp="1"/>
          </p:cNvSpPr>
          <p:nvPr>
            <p:ph type="title"/>
          </p:nvPr>
        </p:nvSpPr>
        <p:spPr/>
        <p:txBody>
          <a:bodyPr/>
          <a:lstStyle/>
          <a:p>
            <a:r>
              <a:rPr lang="en-GB" dirty="0"/>
              <a:t>Route Handlers</a:t>
            </a:r>
            <a:endParaRPr lang="en-IN" dirty="0"/>
          </a:p>
        </p:txBody>
      </p:sp>
      <p:sp>
        <p:nvSpPr>
          <p:cNvPr id="3" name="Content Placeholder 2">
            <a:extLst>
              <a:ext uri="{FF2B5EF4-FFF2-40B4-BE49-F238E27FC236}">
                <a16:creationId xmlns:a16="http://schemas.microsoft.com/office/drawing/2014/main" id="{CD77092C-D470-9D24-57F1-078B9FCA5ABD}"/>
              </a:ext>
            </a:extLst>
          </p:cNvPr>
          <p:cNvSpPr>
            <a:spLocks noGrp="1"/>
          </p:cNvSpPr>
          <p:nvPr>
            <p:ph idx="1"/>
          </p:nvPr>
        </p:nvSpPr>
        <p:spPr/>
        <p:txBody>
          <a:bodyPr/>
          <a:lstStyle/>
          <a:p>
            <a:r>
              <a:rPr lang="en-GB" dirty="0"/>
              <a:t>Route Handlers allow you to create custom request handlers for a given route using the Web Request and Response APIs.</a:t>
            </a:r>
          </a:p>
          <a:p>
            <a:r>
              <a:rPr lang="en-GB" dirty="0"/>
              <a:t>Route Handlers are defined in a route.js (or .</a:t>
            </a:r>
            <a:r>
              <a:rPr lang="en-GB" dirty="0" err="1"/>
              <a:t>jsx</a:t>
            </a:r>
            <a:r>
              <a:rPr lang="en-GB" dirty="0"/>
              <a:t>, .</a:t>
            </a:r>
            <a:r>
              <a:rPr lang="en-GB" dirty="0" err="1"/>
              <a:t>ts</a:t>
            </a:r>
            <a:r>
              <a:rPr lang="en-GB" dirty="0"/>
              <a:t>, .</a:t>
            </a:r>
            <a:r>
              <a:rPr lang="en-GB" dirty="0" err="1"/>
              <a:t>tsx</a:t>
            </a:r>
            <a:r>
              <a:rPr lang="en-GB" dirty="0"/>
              <a:t>) file.</a:t>
            </a:r>
          </a:p>
          <a:p>
            <a:r>
              <a:rPr lang="en-GB" dirty="0"/>
              <a:t>Route Handlers can be nested anywhere inside the app directory, similar to page.js and layout.js. </a:t>
            </a:r>
          </a:p>
          <a:p>
            <a:r>
              <a:rPr lang="en-GB" dirty="0"/>
              <a:t>There cannot be a route.js file at the same route </a:t>
            </a:r>
          </a:p>
          <a:p>
            <a:pPr marL="0" indent="0">
              <a:buNone/>
            </a:pPr>
            <a:r>
              <a:rPr lang="en-GB" dirty="0"/>
              <a:t>    segment level as page.js.</a:t>
            </a:r>
          </a:p>
          <a:p>
            <a:r>
              <a:rPr lang="en-GB" dirty="0"/>
              <a:t>We can then access the route using /demo URL.</a:t>
            </a:r>
          </a:p>
          <a:p>
            <a:r>
              <a:rPr lang="en-GB" dirty="0"/>
              <a:t>The following HTTP methods are supported: GET, POST, PUT, PATCH, DELETE, HEAD, and OPTIONS. </a:t>
            </a:r>
          </a:p>
          <a:p>
            <a:r>
              <a:rPr lang="en-GB" dirty="0"/>
              <a:t>If an unsupported method is called, Next.js will return a 405 Method Not Allowed response.</a:t>
            </a:r>
          </a:p>
          <a:p>
            <a:r>
              <a:rPr lang="en-GB" dirty="0"/>
              <a:t>In addition to supporting the native Request and Response APIs, Next.js extends them with </a:t>
            </a:r>
            <a:r>
              <a:rPr lang="en-GB" dirty="0" err="1"/>
              <a:t>NextRequest</a:t>
            </a:r>
            <a:r>
              <a:rPr lang="en-GB" dirty="0"/>
              <a:t> and </a:t>
            </a:r>
            <a:r>
              <a:rPr lang="en-GB" dirty="0" err="1"/>
              <a:t>NextResponse</a:t>
            </a:r>
            <a:r>
              <a:rPr lang="en-GB" dirty="0"/>
              <a:t> to provide convenient helpers for advanced use cases.</a:t>
            </a:r>
          </a:p>
          <a:p>
            <a:endParaRPr lang="en-GB" dirty="0"/>
          </a:p>
          <a:p>
            <a:endParaRPr lang="en-IN" dirty="0"/>
          </a:p>
        </p:txBody>
      </p:sp>
      <p:grpSp>
        <p:nvGrpSpPr>
          <p:cNvPr id="4" name="Canvas 12">
            <a:extLst>
              <a:ext uri="{FF2B5EF4-FFF2-40B4-BE49-F238E27FC236}">
                <a16:creationId xmlns:a16="http://schemas.microsoft.com/office/drawing/2014/main" id="{85C02362-E28A-5C4F-1BAB-04AA2B00C385}"/>
              </a:ext>
            </a:extLst>
          </p:cNvPr>
          <p:cNvGrpSpPr/>
          <p:nvPr/>
        </p:nvGrpSpPr>
        <p:grpSpPr>
          <a:xfrm>
            <a:off x="6675422" y="2798647"/>
            <a:ext cx="4329398" cy="1074478"/>
            <a:chOff x="0" y="0"/>
            <a:chExt cx="5731510" cy="1074478"/>
          </a:xfrm>
        </p:grpSpPr>
        <p:sp>
          <p:nvSpPr>
            <p:cNvPr id="5" name="Rectangle 4">
              <a:extLst>
                <a:ext uri="{FF2B5EF4-FFF2-40B4-BE49-F238E27FC236}">
                  <a16:creationId xmlns:a16="http://schemas.microsoft.com/office/drawing/2014/main" id="{D659113D-F71B-EA39-848A-B4B06F0C9B92}"/>
                </a:ext>
              </a:extLst>
            </p:cNvPr>
            <p:cNvSpPr/>
            <p:nvPr/>
          </p:nvSpPr>
          <p:spPr>
            <a:xfrm>
              <a:off x="0" y="0"/>
              <a:ext cx="5731510" cy="1019175"/>
            </a:xfrm>
            <a:prstGeom prst="rect">
              <a:avLst/>
            </a:prstGeom>
            <a:solidFill>
              <a:prstClr val="white"/>
            </a:solidFill>
          </p:spPr>
        </p:sp>
        <p:sp>
          <p:nvSpPr>
            <p:cNvPr id="6" name="Text Box 2">
              <a:extLst>
                <a:ext uri="{FF2B5EF4-FFF2-40B4-BE49-F238E27FC236}">
                  <a16:creationId xmlns:a16="http://schemas.microsoft.com/office/drawing/2014/main" id="{AF20B077-7F8A-D7B5-01A7-6A6A58245188}"/>
                </a:ext>
              </a:extLst>
            </p:cNvPr>
            <p:cNvSpPr txBox="1">
              <a:spLocks noChangeArrowheads="1"/>
            </p:cNvSpPr>
            <p:nvPr/>
          </p:nvSpPr>
          <p:spPr bwMode="auto">
            <a:xfrm>
              <a:off x="0" y="292213"/>
              <a:ext cx="5487034" cy="78226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async</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GET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Response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"Created with Route Handler"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7AF5574A-D57E-D339-86B4-E8483E647E45}"/>
                </a:ext>
              </a:extLst>
            </p:cNvPr>
            <p:cNvSpPr txBox="1">
              <a:spLocks noChangeArrowheads="1"/>
            </p:cNvSpPr>
            <p:nvPr/>
          </p:nvSpPr>
          <p:spPr bwMode="auto">
            <a:xfrm>
              <a:off x="0" y="0"/>
              <a:ext cx="2147844" cy="2623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app/demo/route.tsx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84574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Next.js?</a:t>
            </a:r>
            <a:endParaRPr lang="en-US" dirty="0"/>
          </a:p>
        </p:txBody>
      </p:sp>
      <p:sp>
        <p:nvSpPr>
          <p:cNvPr id="3" name="Content Placeholder 2"/>
          <p:cNvSpPr>
            <a:spLocks noGrp="1"/>
          </p:cNvSpPr>
          <p:nvPr>
            <p:ph idx="1"/>
          </p:nvPr>
        </p:nvSpPr>
        <p:spPr>
          <a:xfrm>
            <a:off x="131180" y="863444"/>
            <a:ext cx="11828448" cy="5590565"/>
          </a:xfrm>
        </p:spPr>
        <p:txBody>
          <a:bodyPr/>
          <a:lstStyle/>
          <a:p>
            <a:r>
              <a:rPr lang="en-GB" dirty="0"/>
              <a:t>Next.js is a React framework for building full-stack web applications. You use React Components to build user interfaces, and Next.js for additional features and optimizations.</a:t>
            </a:r>
          </a:p>
          <a:p>
            <a:r>
              <a:rPr lang="en-GB" dirty="0"/>
              <a:t>Under the hood, Next.js also abstracts and automatically configures tooling needed for React, like bundling, compiling, and more. This allows you to focus on building your application instead of spending time with configuration.</a:t>
            </a:r>
          </a:p>
          <a:p>
            <a:r>
              <a:rPr lang="en-GB" dirty="0"/>
              <a:t>Whether you're an individual developer or part of a larger team, Next.js can help you build interactive, dynamic, and fast React applications.</a:t>
            </a:r>
          </a:p>
          <a:p>
            <a:r>
              <a:rPr lang="en-GB" dirty="0"/>
              <a:t>History:</a:t>
            </a:r>
          </a:p>
          <a:p>
            <a:pPr lvl="1"/>
            <a:r>
              <a:rPr lang="en-GB" dirty="0"/>
              <a:t>Next.js was created by </a:t>
            </a:r>
            <a:r>
              <a:rPr lang="en-GB" dirty="0" err="1"/>
              <a:t>Vercel</a:t>
            </a:r>
            <a:r>
              <a:rPr lang="en-GB" dirty="0"/>
              <a:t> (formerly ZEIT) to simplify the development of React applications with server-side rendering. The framework quickly gained popularity due to its performance optimizations and ease of use. </a:t>
            </a:r>
          </a:p>
          <a:p>
            <a:pPr lvl="1"/>
            <a:r>
              <a:rPr lang="en-GB" dirty="0"/>
              <a:t>It was first released as an open-source project on GitHub on October 25, 2016</a:t>
            </a:r>
          </a:p>
          <a:p>
            <a:r>
              <a:rPr lang="en-GB" dirty="0"/>
              <a:t>As of June-2025 current version of Next.js is 15.1.8</a:t>
            </a:r>
          </a:p>
        </p:txBody>
      </p:sp>
    </p:spTree>
    <p:extLst>
      <p:ext uri="{BB962C8B-B14F-4D97-AF65-F5344CB8AC3E}">
        <p14:creationId xmlns:p14="http://schemas.microsoft.com/office/powerpoint/2010/main" val="13032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AD3F-3C81-2911-3726-B441BAD39D80}"/>
              </a:ext>
            </a:extLst>
          </p:cNvPr>
          <p:cNvSpPr>
            <a:spLocks noGrp="1"/>
          </p:cNvSpPr>
          <p:nvPr>
            <p:ph type="title"/>
          </p:nvPr>
        </p:nvSpPr>
        <p:spPr/>
        <p:txBody>
          <a:bodyPr/>
          <a:lstStyle/>
          <a:p>
            <a:r>
              <a:rPr lang="en-IN" dirty="0" err="1"/>
              <a:t>Middlewares</a:t>
            </a:r>
            <a:endParaRPr lang="en-IN" dirty="0"/>
          </a:p>
        </p:txBody>
      </p:sp>
      <p:sp>
        <p:nvSpPr>
          <p:cNvPr id="3" name="Content Placeholder 2">
            <a:extLst>
              <a:ext uri="{FF2B5EF4-FFF2-40B4-BE49-F238E27FC236}">
                <a16:creationId xmlns:a16="http://schemas.microsoft.com/office/drawing/2014/main" id="{139D4920-BAA1-C953-90F8-79B9DCE445B3}"/>
              </a:ext>
            </a:extLst>
          </p:cNvPr>
          <p:cNvSpPr>
            <a:spLocks noGrp="1"/>
          </p:cNvSpPr>
          <p:nvPr>
            <p:ph idx="1"/>
          </p:nvPr>
        </p:nvSpPr>
        <p:spPr/>
        <p:txBody>
          <a:bodyPr/>
          <a:lstStyle/>
          <a:p>
            <a:r>
              <a:rPr lang="en-GB" dirty="0"/>
              <a:t>Middleware allows you to run code before a request is completed. Then, based on the incoming request, you can modify the response by rewriting, redirecting, modifying the request or response headers, or responding directly.</a:t>
            </a:r>
          </a:p>
          <a:p>
            <a:r>
              <a:rPr lang="en-GB" dirty="0"/>
              <a:t>Middleware runs before cached content and routes are matched.</a:t>
            </a:r>
          </a:p>
          <a:p>
            <a:r>
              <a:rPr lang="en-GB" dirty="0"/>
              <a:t>Integrating Middleware into your application can lead to significant improvements in performance, security, and user experience.</a:t>
            </a:r>
          </a:p>
          <a:p>
            <a:r>
              <a:rPr lang="en-GB" dirty="0"/>
              <a:t>Some common scenarios where Middleware is particularly effective include:</a:t>
            </a:r>
          </a:p>
          <a:p>
            <a:pPr lvl="1"/>
            <a:r>
              <a:rPr lang="en-GB" b="1" dirty="0"/>
              <a:t>Authentication and Authorization</a:t>
            </a:r>
            <a:r>
              <a:rPr lang="en-GB" dirty="0"/>
              <a:t>: Ensure user identity and check session cookies before granting access to specific pages or API routes.</a:t>
            </a:r>
          </a:p>
          <a:p>
            <a:pPr lvl="1"/>
            <a:r>
              <a:rPr lang="en-GB" b="1" dirty="0"/>
              <a:t>Server-Side Redirects</a:t>
            </a:r>
            <a:r>
              <a:rPr lang="en-GB" dirty="0"/>
              <a:t>: Redirect users at the server level based on certain conditions (e.g., locale, user role).</a:t>
            </a:r>
          </a:p>
          <a:p>
            <a:pPr lvl="1"/>
            <a:r>
              <a:rPr lang="en-GB" b="1" dirty="0"/>
              <a:t>Path Rewriting</a:t>
            </a:r>
            <a:r>
              <a:rPr lang="en-GB" dirty="0"/>
              <a:t>: Support A/B testing, feature rollouts, or legacy paths by dynamically rewriting paths to API routes or pages based on request properties.</a:t>
            </a:r>
          </a:p>
          <a:p>
            <a:pPr lvl="1"/>
            <a:r>
              <a:rPr lang="en-GB" b="1" dirty="0"/>
              <a:t>Bot Detection</a:t>
            </a:r>
            <a:r>
              <a:rPr lang="en-GB" dirty="0"/>
              <a:t>: Protect your resources by detecting and blocking bot traffic.</a:t>
            </a:r>
          </a:p>
          <a:p>
            <a:pPr lvl="1"/>
            <a:r>
              <a:rPr lang="en-GB" b="1" dirty="0"/>
              <a:t>Logging and Analytics</a:t>
            </a:r>
            <a:r>
              <a:rPr lang="en-GB" dirty="0"/>
              <a:t>: Capture and </a:t>
            </a:r>
            <a:r>
              <a:rPr lang="en-GB" dirty="0" err="1"/>
              <a:t>analyze</a:t>
            </a:r>
            <a:r>
              <a:rPr lang="en-GB" dirty="0"/>
              <a:t> request data for insights before processing by the page or API.</a:t>
            </a:r>
          </a:p>
          <a:p>
            <a:pPr lvl="1"/>
            <a:r>
              <a:rPr lang="en-GB" b="1" dirty="0"/>
              <a:t>Feature Flagging</a:t>
            </a:r>
            <a:r>
              <a:rPr lang="en-GB" dirty="0"/>
              <a:t>: Enable or disable features dynamically for seamless feature rollouts or testing.</a:t>
            </a:r>
          </a:p>
        </p:txBody>
      </p:sp>
    </p:spTree>
    <p:extLst>
      <p:ext uri="{BB962C8B-B14F-4D97-AF65-F5344CB8AC3E}">
        <p14:creationId xmlns:p14="http://schemas.microsoft.com/office/powerpoint/2010/main" val="72399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D12B-BC83-2D14-7EF6-86B915F4AB3C}"/>
              </a:ext>
            </a:extLst>
          </p:cNvPr>
          <p:cNvSpPr>
            <a:spLocks noGrp="1"/>
          </p:cNvSpPr>
          <p:nvPr>
            <p:ph type="title"/>
          </p:nvPr>
        </p:nvSpPr>
        <p:spPr/>
        <p:txBody>
          <a:bodyPr/>
          <a:lstStyle/>
          <a:p>
            <a:r>
              <a:rPr lang="en-IN" dirty="0" err="1"/>
              <a:t>Middlewares</a:t>
            </a:r>
            <a:r>
              <a:rPr lang="en-IN" dirty="0"/>
              <a:t> (Cont.)</a:t>
            </a:r>
          </a:p>
        </p:txBody>
      </p:sp>
      <p:sp>
        <p:nvSpPr>
          <p:cNvPr id="3" name="Content Placeholder 2">
            <a:extLst>
              <a:ext uri="{FF2B5EF4-FFF2-40B4-BE49-F238E27FC236}">
                <a16:creationId xmlns:a16="http://schemas.microsoft.com/office/drawing/2014/main" id="{9814CD88-B2B6-B5F5-349A-7DF2C405D61B}"/>
              </a:ext>
            </a:extLst>
          </p:cNvPr>
          <p:cNvSpPr>
            <a:spLocks noGrp="1"/>
          </p:cNvSpPr>
          <p:nvPr>
            <p:ph idx="1"/>
          </p:nvPr>
        </p:nvSpPr>
        <p:spPr/>
        <p:txBody>
          <a:bodyPr/>
          <a:lstStyle/>
          <a:p>
            <a:r>
              <a:rPr lang="en-IN" dirty="0"/>
              <a:t>Recognizing situations where middleware may </a:t>
            </a:r>
            <a:r>
              <a:rPr lang="en-IN" b="1" dirty="0"/>
              <a:t>not be the optimal</a:t>
            </a:r>
            <a:r>
              <a:rPr lang="en-IN" dirty="0"/>
              <a:t> approach is just as crucial. Here are some scenarios to be mindful of:</a:t>
            </a:r>
          </a:p>
          <a:p>
            <a:pPr lvl="1"/>
            <a:r>
              <a:rPr lang="en-GB" b="1" dirty="0"/>
              <a:t>Complex Data Fetching and Manipulation</a:t>
            </a:r>
            <a:r>
              <a:rPr lang="en-GB" dirty="0"/>
              <a:t>: Middleware is not designed for direct data fetching or manipulation; this should be done within Route Handlers or server-side utilities instead.</a:t>
            </a:r>
          </a:p>
          <a:p>
            <a:pPr lvl="1"/>
            <a:r>
              <a:rPr lang="en-GB" b="1" dirty="0"/>
              <a:t>Heavy Computational Tasks</a:t>
            </a:r>
            <a:r>
              <a:rPr lang="en-GB" dirty="0"/>
              <a:t>: Middleware should be lightweight and respond quickly or it can cause delays in page load. Heavy computational tasks or long-running processes should be done within dedicated Route Handlers.</a:t>
            </a:r>
          </a:p>
          <a:p>
            <a:pPr lvl="1"/>
            <a:r>
              <a:rPr lang="en-GB" b="1" dirty="0"/>
              <a:t>Extensive Session Management</a:t>
            </a:r>
            <a:r>
              <a:rPr lang="en-GB" dirty="0"/>
              <a:t>: While Middleware can manage basic session tasks, extensive session management should be managed by dedicated authentication services or within Route Handlers.</a:t>
            </a:r>
          </a:p>
          <a:p>
            <a:pPr lvl="1"/>
            <a:r>
              <a:rPr lang="en-GB" b="1" dirty="0"/>
              <a:t>Direct Database Operations</a:t>
            </a:r>
            <a:r>
              <a:rPr lang="en-GB" dirty="0"/>
              <a:t>: Performing direct database operations within Middleware is not recommended. Database interactions should be done within Route Handlers or server-side utilities.</a:t>
            </a:r>
          </a:p>
          <a:p>
            <a:r>
              <a:rPr lang="en-GB" dirty="0"/>
              <a:t>We need to create a </a:t>
            </a:r>
            <a:r>
              <a:rPr lang="en-GB" dirty="0" err="1"/>
              <a:t>middleware.ts</a:t>
            </a:r>
            <a:r>
              <a:rPr lang="en-GB" dirty="0"/>
              <a:t> (or .</a:t>
            </a:r>
            <a:r>
              <a:rPr lang="en-GB" dirty="0" err="1"/>
              <a:t>js</a:t>
            </a:r>
            <a:r>
              <a:rPr lang="en-GB" dirty="0"/>
              <a:t>) file in the root of your project to define Middleware. </a:t>
            </a:r>
          </a:p>
          <a:p>
            <a:r>
              <a:rPr lang="en-GB" dirty="0"/>
              <a:t>While only one </a:t>
            </a:r>
            <a:r>
              <a:rPr lang="en-GB" dirty="0" err="1"/>
              <a:t>middleware.ts</a:t>
            </a:r>
            <a:r>
              <a:rPr lang="en-GB" dirty="0"/>
              <a:t> file is supported per project, you can still organize your middleware logic modularly. </a:t>
            </a:r>
          </a:p>
          <a:p>
            <a:pPr marL="0" indent="0">
              <a:buNone/>
            </a:pPr>
            <a:endParaRPr lang="en-IN" dirty="0"/>
          </a:p>
        </p:txBody>
      </p:sp>
    </p:spTree>
    <p:extLst>
      <p:ext uri="{BB962C8B-B14F-4D97-AF65-F5344CB8AC3E}">
        <p14:creationId xmlns:p14="http://schemas.microsoft.com/office/powerpoint/2010/main" val="18032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C308-4D70-DA3A-ADC6-C97CAC31AD9A}"/>
              </a:ext>
            </a:extLst>
          </p:cNvPr>
          <p:cNvSpPr>
            <a:spLocks noGrp="1"/>
          </p:cNvSpPr>
          <p:nvPr>
            <p:ph type="title"/>
          </p:nvPr>
        </p:nvSpPr>
        <p:spPr/>
        <p:txBody>
          <a:bodyPr/>
          <a:lstStyle/>
          <a:p>
            <a:r>
              <a:rPr lang="en-IN" dirty="0" err="1"/>
              <a:t>Middlewares</a:t>
            </a:r>
            <a:r>
              <a:rPr lang="en-IN" dirty="0"/>
              <a:t> (Cont.)</a:t>
            </a:r>
          </a:p>
        </p:txBody>
      </p:sp>
      <p:sp>
        <p:nvSpPr>
          <p:cNvPr id="3" name="Content Placeholder 2">
            <a:extLst>
              <a:ext uri="{FF2B5EF4-FFF2-40B4-BE49-F238E27FC236}">
                <a16:creationId xmlns:a16="http://schemas.microsoft.com/office/drawing/2014/main" id="{D7A301A5-F7D8-B61E-C6B2-E3C5120158FD}"/>
              </a:ext>
            </a:extLst>
          </p:cNvPr>
          <p:cNvSpPr>
            <a:spLocks noGrp="1"/>
          </p:cNvSpPr>
          <p:nvPr>
            <p:ph idx="1"/>
          </p:nvPr>
        </p:nvSpPr>
        <p:spPr/>
        <p:txBody>
          <a:bodyPr/>
          <a:lstStyle/>
          <a:p>
            <a:r>
              <a:rPr lang="en-GB" dirty="0"/>
              <a:t>Break out middleware functionalities into separate .</a:t>
            </a:r>
            <a:r>
              <a:rPr lang="en-GB" dirty="0" err="1"/>
              <a:t>ts</a:t>
            </a:r>
            <a:r>
              <a:rPr lang="en-GB" dirty="0"/>
              <a:t> or .</a:t>
            </a:r>
            <a:r>
              <a:rPr lang="en-GB" dirty="0" err="1"/>
              <a:t>js</a:t>
            </a:r>
            <a:r>
              <a:rPr lang="en-GB" dirty="0"/>
              <a:t> files and import them into your main </a:t>
            </a:r>
            <a:r>
              <a:rPr lang="en-GB" dirty="0" err="1"/>
              <a:t>middleware.ts</a:t>
            </a:r>
            <a:r>
              <a:rPr lang="en-GB" dirty="0"/>
              <a:t> file. </a:t>
            </a:r>
          </a:p>
          <a:p>
            <a:r>
              <a:rPr lang="en-GB" dirty="0"/>
              <a:t>This allows for cleaner management of route-specific middleware, aggregated in the </a:t>
            </a:r>
            <a:r>
              <a:rPr lang="en-GB" dirty="0" err="1"/>
              <a:t>middleware.ts</a:t>
            </a:r>
            <a:r>
              <a:rPr lang="en-GB" dirty="0"/>
              <a:t> for centralized control. </a:t>
            </a:r>
          </a:p>
          <a:p>
            <a:r>
              <a:rPr lang="en-GB" dirty="0"/>
              <a:t>By enforcing a single middleware file, it simplifies configuration, prevents potential conflicts, and optimizes performance by avoiding multiple middleware layers.</a:t>
            </a:r>
            <a:endParaRPr lang="en-IN" dirty="0"/>
          </a:p>
        </p:txBody>
      </p:sp>
      <p:grpSp>
        <p:nvGrpSpPr>
          <p:cNvPr id="4" name="Canvas 12">
            <a:extLst>
              <a:ext uri="{FF2B5EF4-FFF2-40B4-BE49-F238E27FC236}">
                <a16:creationId xmlns:a16="http://schemas.microsoft.com/office/drawing/2014/main" id="{36C9EC2F-BCC2-36F5-72F2-A5BB96BD31C9}"/>
              </a:ext>
            </a:extLst>
          </p:cNvPr>
          <p:cNvGrpSpPr/>
          <p:nvPr/>
        </p:nvGrpSpPr>
        <p:grpSpPr>
          <a:xfrm>
            <a:off x="477992" y="3318095"/>
            <a:ext cx="5731510" cy="2923691"/>
            <a:chOff x="0" y="0"/>
            <a:chExt cx="5731510" cy="2923691"/>
          </a:xfrm>
        </p:grpSpPr>
        <p:sp>
          <p:nvSpPr>
            <p:cNvPr id="5" name="Rectangle 4">
              <a:extLst>
                <a:ext uri="{FF2B5EF4-FFF2-40B4-BE49-F238E27FC236}">
                  <a16:creationId xmlns:a16="http://schemas.microsoft.com/office/drawing/2014/main" id="{E654C7DB-E7F3-124A-E3FA-6E2F8E409B0C}"/>
                </a:ext>
              </a:extLst>
            </p:cNvPr>
            <p:cNvSpPr/>
            <p:nvPr/>
          </p:nvSpPr>
          <p:spPr>
            <a:xfrm>
              <a:off x="0" y="0"/>
              <a:ext cx="5731510" cy="2286000"/>
            </a:xfrm>
            <a:prstGeom prst="rect">
              <a:avLst/>
            </a:prstGeom>
            <a:solidFill>
              <a:prstClr val="white"/>
            </a:solidFill>
          </p:spPr>
        </p:sp>
        <p:sp>
          <p:nvSpPr>
            <p:cNvPr id="6" name="Text Box 2">
              <a:extLst>
                <a:ext uri="{FF2B5EF4-FFF2-40B4-BE49-F238E27FC236}">
                  <a16:creationId xmlns:a16="http://schemas.microsoft.com/office/drawing/2014/main" id="{17F85BF0-4FA3-7753-9E4C-8A829E20B6A4}"/>
                </a:ext>
              </a:extLst>
            </p:cNvPr>
            <p:cNvSpPr txBox="1">
              <a:spLocks noChangeArrowheads="1"/>
            </p:cNvSpPr>
            <p:nvPr/>
          </p:nvSpPr>
          <p:spPr bwMode="auto">
            <a:xfrm>
              <a:off x="0" y="292201"/>
              <a:ext cx="5487034" cy="26314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NextResponse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'next/server'</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NextRequest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'next/server'</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middleware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NextRequest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NextResponse</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redirect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'/home'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config</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matcher: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'/about/:path*'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0455FBFF-9FC2-228F-86A3-CBF90FFC36A0}"/>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middleware.ts</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19150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BED8-F51C-0649-E59A-9BE5FF211097}"/>
              </a:ext>
            </a:extLst>
          </p:cNvPr>
          <p:cNvSpPr>
            <a:spLocks noGrp="1"/>
          </p:cNvSpPr>
          <p:nvPr>
            <p:ph type="title"/>
          </p:nvPr>
        </p:nvSpPr>
        <p:spPr/>
        <p:txBody>
          <a:bodyPr/>
          <a:lstStyle/>
          <a:p>
            <a:r>
              <a:rPr lang="en-GB" dirty="0" err="1"/>
              <a:t>Middlewares</a:t>
            </a:r>
            <a:r>
              <a:rPr lang="en-GB" dirty="0"/>
              <a:t> (</a:t>
            </a:r>
            <a:r>
              <a:rPr lang="en-IN" dirty="0"/>
              <a:t>Matching Paths)</a:t>
            </a:r>
          </a:p>
        </p:txBody>
      </p:sp>
      <p:sp>
        <p:nvSpPr>
          <p:cNvPr id="3" name="Content Placeholder 2">
            <a:extLst>
              <a:ext uri="{FF2B5EF4-FFF2-40B4-BE49-F238E27FC236}">
                <a16:creationId xmlns:a16="http://schemas.microsoft.com/office/drawing/2014/main" id="{0FAFDEFF-8B11-8E40-06B0-DF818397B4FE}"/>
              </a:ext>
            </a:extLst>
          </p:cNvPr>
          <p:cNvSpPr>
            <a:spLocks noGrp="1"/>
          </p:cNvSpPr>
          <p:nvPr>
            <p:ph idx="1"/>
          </p:nvPr>
        </p:nvSpPr>
        <p:spPr/>
        <p:txBody>
          <a:bodyPr/>
          <a:lstStyle/>
          <a:p>
            <a:r>
              <a:rPr lang="en-GB" dirty="0"/>
              <a:t>Middleware will be invoked for every route in your project. Given this, it's crucial to use matchers to precisely target or exclude specific routes. </a:t>
            </a:r>
          </a:p>
          <a:p>
            <a:r>
              <a:rPr lang="en-GB" dirty="0"/>
              <a:t>The following is the execution order:</a:t>
            </a:r>
          </a:p>
          <a:p>
            <a:pPr lvl="1"/>
            <a:r>
              <a:rPr lang="en-IN" dirty="0"/>
              <a:t>headers from next.config.js</a:t>
            </a:r>
          </a:p>
          <a:p>
            <a:pPr lvl="1"/>
            <a:r>
              <a:rPr lang="en-IN" dirty="0"/>
              <a:t>redirects from next.config.js</a:t>
            </a:r>
          </a:p>
          <a:p>
            <a:pPr lvl="1"/>
            <a:r>
              <a:rPr lang="en-IN" dirty="0"/>
              <a:t>Middleware (rewrites, redirects, etc.)</a:t>
            </a:r>
          </a:p>
          <a:p>
            <a:pPr lvl="1"/>
            <a:r>
              <a:rPr lang="en-IN" dirty="0" err="1"/>
              <a:t>beforeFiles</a:t>
            </a:r>
            <a:r>
              <a:rPr lang="en-IN" dirty="0"/>
              <a:t> (rewrites) from next.config.js</a:t>
            </a:r>
          </a:p>
          <a:p>
            <a:pPr lvl="1"/>
            <a:r>
              <a:rPr lang="en-IN" dirty="0"/>
              <a:t>Filesystem routes (public/, _next/static/, pages/, app/, etc.)</a:t>
            </a:r>
          </a:p>
          <a:p>
            <a:pPr lvl="1"/>
            <a:r>
              <a:rPr lang="en-IN" dirty="0" err="1"/>
              <a:t>afterFiles</a:t>
            </a:r>
            <a:r>
              <a:rPr lang="en-IN" dirty="0"/>
              <a:t> (rewrites) from next.config.js</a:t>
            </a:r>
          </a:p>
          <a:p>
            <a:pPr lvl="1"/>
            <a:r>
              <a:rPr lang="en-IN" dirty="0"/>
              <a:t>Dynamic Routes (/blog/[slug])</a:t>
            </a:r>
          </a:p>
          <a:p>
            <a:pPr lvl="1"/>
            <a:r>
              <a:rPr lang="en-IN" dirty="0"/>
              <a:t>fallback (rewrites) from next.config.js</a:t>
            </a:r>
          </a:p>
          <a:p>
            <a:pPr lvl="1"/>
            <a:endParaRPr lang="en-IN" dirty="0"/>
          </a:p>
        </p:txBody>
      </p:sp>
    </p:spTree>
    <p:extLst>
      <p:ext uri="{BB962C8B-B14F-4D97-AF65-F5344CB8AC3E}">
        <p14:creationId xmlns:p14="http://schemas.microsoft.com/office/powerpoint/2010/main" val="66138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7B3B-4A17-F931-B1C8-376C6E851438}"/>
              </a:ext>
            </a:extLst>
          </p:cNvPr>
          <p:cNvSpPr>
            <a:spLocks noGrp="1"/>
          </p:cNvSpPr>
          <p:nvPr>
            <p:ph type="title"/>
          </p:nvPr>
        </p:nvSpPr>
        <p:spPr/>
        <p:txBody>
          <a:bodyPr/>
          <a:lstStyle/>
          <a:p>
            <a:r>
              <a:rPr lang="en-GB" dirty="0" err="1"/>
              <a:t>Middlewares</a:t>
            </a:r>
            <a:r>
              <a:rPr lang="en-GB" dirty="0"/>
              <a:t> (Cont.)</a:t>
            </a:r>
            <a:endParaRPr lang="en-IN" dirty="0"/>
          </a:p>
        </p:txBody>
      </p:sp>
      <p:sp>
        <p:nvSpPr>
          <p:cNvPr id="3" name="Content Placeholder 2">
            <a:extLst>
              <a:ext uri="{FF2B5EF4-FFF2-40B4-BE49-F238E27FC236}">
                <a16:creationId xmlns:a16="http://schemas.microsoft.com/office/drawing/2014/main" id="{2F4BE868-943F-859C-6B95-A659878E45D4}"/>
              </a:ext>
            </a:extLst>
          </p:cNvPr>
          <p:cNvSpPr>
            <a:spLocks noGrp="1"/>
          </p:cNvSpPr>
          <p:nvPr>
            <p:ph idx="1"/>
          </p:nvPr>
        </p:nvSpPr>
        <p:spPr>
          <a:xfrm>
            <a:off x="131180" y="863444"/>
            <a:ext cx="6278673" cy="5590565"/>
          </a:xfrm>
        </p:spPr>
        <p:txBody>
          <a:bodyPr/>
          <a:lstStyle/>
          <a:p>
            <a:r>
              <a:rPr lang="en-GB" dirty="0"/>
              <a:t>There are two ways to define which paths Middleware will run on:</a:t>
            </a:r>
          </a:p>
          <a:p>
            <a:pPr marL="914400" lvl="1" indent="-457200">
              <a:buFont typeface="+mj-lt"/>
              <a:buAutoNum type="arabicPeriod"/>
            </a:pPr>
            <a:r>
              <a:rPr lang="en-GB" dirty="0"/>
              <a:t>Custom matcher config:</a:t>
            </a:r>
          </a:p>
          <a:p>
            <a:pPr lvl="2"/>
            <a:r>
              <a:rPr lang="en-GB" dirty="0"/>
              <a:t>matcher allows you to filter Middleware to run on specific paths, we can match a single path or multiple paths with an array syntax:</a:t>
            </a:r>
          </a:p>
          <a:p>
            <a:pPr lvl="2"/>
            <a:r>
              <a:rPr lang="en-GB" dirty="0"/>
              <a:t>The matcher config allows full regex so matching like negative lookaheads or character matching is also supported.</a:t>
            </a:r>
          </a:p>
          <a:p>
            <a:pPr lvl="2"/>
            <a:endParaRPr lang="en-GB" dirty="0"/>
          </a:p>
          <a:p>
            <a:pPr lvl="2"/>
            <a:endParaRPr lang="en-GB" dirty="0"/>
          </a:p>
          <a:p>
            <a:pPr lvl="2"/>
            <a:endParaRPr lang="en-GB" dirty="0"/>
          </a:p>
          <a:p>
            <a:pPr marL="914400" lvl="2" indent="0">
              <a:buNone/>
            </a:pPr>
            <a:endParaRPr lang="en-GB" dirty="0"/>
          </a:p>
          <a:p>
            <a:pPr marL="914400" lvl="1" indent="-457200">
              <a:buFont typeface="+mj-lt"/>
              <a:buAutoNum type="arabicPeriod"/>
            </a:pPr>
            <a:r>
              <a:rPr lang="en-GB" dirty="0"/>
              <a:t>Conditional statements</a:t>
            </a:r>
          </a:p>
          <a:p>
            <a:pPr marL="1247775" lvl="2" indent="-457200"/>
            <a:r>
              <a:rPr lang="en-GB" dirty="0"/>
              <a:t>Conditional statements in Next.js middleware allow you to execute specific logic based on the incoming request. </a:t>
            </a:r>
          </a:p>
          <a:p>
            <a:pPr marL="1247775" lvl="2" indent="-457200"/>
            <a:r>
              <a:rPr lang="en-GB" dirty="0"/>
              <a:t>This can be useful for tasks such as authentication, authorization, redirects, rewrites, and feature flags.</a:t>
            </a:r>
          </a:p>
          <a:p>
            <a:pPr marL="914400" lvl="1" indent="-457200">
              <a:buFont typeface="+mj-lt"/>
              <a:buAutoNum type="arabicPeriod"/>
            </a:pPr>
            <a:endParaRPr lang="en-GB" dirty="0"/>
          </a:p>
          <a:p>
            <a:pPr lvl="1"/>
            <a:endParaRPr lang="en-IN" dirty="0"/>
          </a:p>
        </p:txBody>
      </p:sp>
      <p:grpSp>
        <p:nvGrpSpPr>
          <p:cNvPr id="4" name="Canvas 12">
            <a:extLst>
              <a:ext uri="{FF2B5EF4-FFF2-40B4-BE49-F238E27FC236}">
                <a16:creationId xmlns:a16="http://schemas.microsoft.com/office/drawing/2014/main" id="{C85D9461-CF5F-150F-0FEE-AFA52C1EDD02}"/>
              </a:ext>
            </a:extLst>
          </p:cNvPr>
          <p:cNvGrpSpPr/>
          <p:nvPr/>
        </p:nvGrpSpPr>
        <p:grpSpPr>
          <a:xfrm>
            <a:off x="6943348" y="1404384"/>
            <a:ext cx="4800600" cy="4508683"/>
            <a:chOff x="0" y="0"/>
            <a:chExt cx="4800600" cy="4508683"/>
          </a:xfrm>
        </p:grpSpPr>
        <p:sp>
          <p:nvSpPr>
            <p:cNvPr id="5" name="Rectangle 4">
              <a:extLst>
                <a:ext uri="{FF2B5EF4-FFF2-40B4-BE49-F238E27FC236}">
                  <a16:creationId xmlns:a16="http://schemas.microsoft.com/office/drawing/2014/main" id="{FAB2E293-5AE2-5F98-DB7E-63033487C78B}"/>
                </a:ext>
              </a:extLst>
            </p:cNvPr>
            <p:cNvSpPr/>
            <p:nvPr/>
          </p:nvSpPr>
          <p:spPr>
            <a:xfrm>
              <a:off x="0" y="0"/>
              <a:ext cx="4800600" cy="3288665"/>
            </a:xfrm>
            <a:prstGeom prst="rect">
              <a:avLst/>
            </a:prstGeom>
            <a:solidFill>
              <a:prstClr val="white"/>
            </a:solidFill>
          </p:spPr>
        </p:sp>
        <p:sp>
          <p:nvSpPr>
            <p:cNvPr id="6" name="Text Box 2">
              <a:extLst>
                <a:ext uri="{FF2B5EF4-FFF2-40B4-BE49-F238E27FC236}">
                  <a16:creationId xmlns:a16="http://schemas.microsoft.com/office/drawing/2014/main" id="{68994824-E034-9AFA-85A6-231E7010F5CD}"/>
                </a:ext>
              </a:extLst>
            </p:cNvPr>
            <p:cNvSpPr txBox="1">
              <a:spLocks noChangeArrowheads="1"/>
            </p:cNvSpPr>
            <p:nvPr/>
          </p:nvSpPr>
          <p:spPr bwMode="auto">
            <a:xfrm>
              <a:off x="0" y="292144"/>
              <a:ext cx="4744084" cy="42165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NextResponse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'next/server'</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type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NextRequest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'next/server'</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middleware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NextRequest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nextUrl</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pathname</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startsWith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'/about'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NextResponse</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rewrite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gn="l">
                <a:spcAft>
                  <a:spcPts val="800"/>
                </a:spcAft>
                <a:buNone/>
              </a:pP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'/about-2'</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nextUrl</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pathname</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startsWith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NextResponse</a:t>
              </a:r>
              <a:r>
                <a:rPr lang="en-IN" sz="105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rewrite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gn="l">
                <a:spcAft>
                  <a:spcPts val="800"/>
                </a:spcAft>
                <a:buNone/>
              </a:pP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267F99"/>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'/dashboard/user'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9D6D8F03-5085-50F5-03E9-DB58F67FAAC9}"/>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middleware.ts</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grpSp>
        <p:nvGrpSpPr>
          <p:cNvPr id="8" name="Canvas 12">
            <a:extLst>
              <a:ext uri="{FF2B5EF4-FFF2-40B4-BE49-F238E27FC236}">
                <a16:creationId xmlns:a16="http://schemas.microsoft.com/office/drawing/2014/main" id="{3EB05F83-604C-520F-306E-3B116D4DC234}"/>
              </a:ext>
            </a:extLst>
          </p:cNvPr>
          <p:cNvGrpSpPr/>
          <p:nvPr/>
        </p:nvGrpSpPr>
        <p:grpSpPr>
          <a:xfrm>
            <a:off x="1295400" y="3658726"/>
            <a:ext cx="4800600" cy="1074466"/>
            <a:chOff x="0" y="0"/>
            <a:chExt cx="4800600" cy="1074466"/>
          </a:xfrm>
        </p:grpSpPr>
        <p:sp>
          <p:nvSpPr>
            <p:cNvPr id="9" name="Rectangle 8">
              <a:extLst>
                <a:ext uri="{FF2B5EF4-FFF2-40B4-BE49-F238E27FC236}">
                  <a16:creationId xmlns:a16="http://schemas.microsoft.com/office/drawing/2014/main" id="{29703CCD-DC1D-D88A-743B-936B76E447B8}"/>
                </a:ext>
              </a:extLst>
            </p:cNvPr>
            <p:cNvSpPr/>
            <p:nvPr/>
          </p:nvSpPr>
          <p:spPr>
            <a:xfrm>
              <a:off x="0" y="0"/>
              <a:ext cx="4800600" cy="981075"/>
            </a:xfrm>
            <a:prstGeom prst="rect">
              <a:avLst/>
            </a:prstGeom>
            <a:solidFill>
              <a:prstClr val="white"/>
            </a:solidFill>
          </p:spPr>
        </p:sp>
        <p:sp>
          <p:nvSpPr>
            <p:cNvPr id="10" name="Text Box 2">
              <a:extLst>
                <a:ext uri="{FF2B5EF4-FFF2-40B4-BE49-F238E27FC236}">
                  <a16:creationId xmlns:a16="http://schemas.microsoft.com/office/drawing/2014/main" id="{7266687D-9CFB-F760-A6F8-B1B9BEDB6465}"/>
                </a:ext>
              </a:extLst>
            </p:cNvPr>
            <p:cNvSpPr txBox="1">
              <a:spLocks noChangeArrowheads="1"/>
            </p:cNvSpPr>
            <p:nvPr/>
          </p:nvSpPr>
          <p:spPr bwMode="auto">
            <a:xfrm>
              <a:off x="0" y="292201"/>
              <a:ext cx="4744084" cy="78226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config</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matcher: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'/about/:path*'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'/dashboard/:path*'</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1" name="Text Box 2">
              <a:extLst>
                <a:ext uri="{FF2B5EF4-FFF2-40B4-BE49-F238E27FC236}">
                  <a16:creationId xmlns:a16="http://schemas.microsoft.com/office/drawing/2014/main" id="{1E0EBBED-D3EC-4507-0638-E6B953139C58}"/>
                </a:ext>
              </a:extLst>
            </p:cNvPr>
            <p:cNvSpPr txBox="1">
              <a:spLocks noChangeArrowheads="1"/>
            </p:cNvSpPr>
            <p:nvPr/>
          </p:nvSpPr>
          <p:spPr bwMode="auto">
            <a:xfrm>
              <a:off x="0" y="0"/>
              <a:ext cx="1591309"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dirty="0" err="1">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middleware.ts</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247685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5D53-BD7B-C6D1-CB1E-1DB43E63B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C0458-058E-1FBB-9BEE-AE6F05A0A7A4}"/>
              </a:ext>
            </a:extLst>
          </p:cNvPr>
          <p:cNvSpPr>
            <a:spLocks noGrp="1"/>
          </p:cNvSpPr>
          <p:nvPr>
            <p:ph type="title"/>
          </p:nvPr>
        </p:nvSpPr>
        <p:spPr/>
        <p:txBody>
          <a:bodyPr>
            <a:normAutofit/>
          </a:bodyPr>
          <a:lstStyle/>
          <a:p>
            <a:r>
              <a:rPr lang="en-IN" dirty="0"/>
              <a:t>Rendering Fundamentals</a:t>
            </a:r>
            <a:br>
              <a:rPr lang="en-IN" dirty="0"/>
            </a:br>
            <a:r>
              <a:rPr lang="en-GB" sz="2000" dirty="0"/>
              <a:t>Rendering converts the code you write into user interfaces. </a:t>
            </a:r>
            <a:endParaRPr lang="en-IN" dirty="0"/>
          </a:p>
        </p:txBody>
      </p:sp>
      <p:sp>
        <p:nvSpPr>
          <p:cNvPr id="3" name="Text Placeholder 2">
            <a:extLst>
              <a:ext uri="{FF2B5EF4-FFF2-40B4-BE49-F238E27FC236}">
                <a16:creationId xmlns:a16="http://schemas.microsoft.com/office/drawing/2014/main" id="{C101E9AD-75DF-17B7-413D-3C4F6EF8F027}"/>
              </a:ext>
            </a:extLst>
          </p:cNvPr>
          <p:cNvSpPr>
            <a:spLocks noGrp="1"/>
          </p:cNvSpPr>
          <p:nvPr>
            <p:ph type="body" idx="1"/>
          </p:nvPr>
        </p:nvSpPr>
        <p:spPr/>
        <p:txBody>
          <a:bodyPr/>
          <a:lstStyle/>
          <a:p>
            <a:r>
              <a:rPr lang="en-IN" dirty="0"/>
              <a:t>Section - 03</a:t>
            </a:r>
          </a:p>
        </p:txBody>
      </p:sp>
    </p:spTree>
    <p:extLst>
      <p:ext uri="{BB962C8B-B14F-4D97-AF65-F5344CB8AC3E}">
        <p14:creationId xmlns:p14="http://schemas.microsoft.com/office/powerpoint/2010/main" val="3849884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BC49-8EC7-7D64-98D0-4CFD5A6FE33D}"/>
              </a:ext>
            </a:extLst>
          </p:cNvPr>
          <p:cNvSpPr>
            <a:spLocks noGrp="1"/>
          </p:cNvSpPr>
          <p:nvPr>
            <p:ph type="title"/>
          </p:nvPr>
        </p:nvSpPr>
        <p:spPr/>
        <p:txBody>
          <a:bodyPr/>
          <a:lstStyle/>
          <a:p>
            <a:r>
              <a:rPr lang="en-GB" dirty="0"/>
              <a:t>Rendering</a:t>
            </a:r>
            <a:endParaRPr lang="en-IN" dirty="0"/>
          </a:p>
        </p:txBody>
      </p:sp>
      <p:sp>
        <p:nvSpPr>
          <p:cNvPr id="3" name="Content Placeholder 2">
            <a:extLst>
              <a:ext uri="{FF2B5EF4-FFF2-40B4-BE49-F238E27FC236}">
                <a16:creationId xmlns:a16="http://schemas.microsoft.com/office/drawing/2014/main" id="{88A6021A-1A05-7BB7-1E33-51A56B449C95}"/>
              </a:ext>
            </a:extLst>
          </p:cNvPr>
          <p:cNvSpPr>
            <a:spLocks noGrp="1"/>
          </p:cNvSpPr>
          <p:nvPr>
            <p:ph idx="1"/>
          </p:nvPr>
        </p:nvSpPr>
        <p:spPr/>
        <p:txBody>
          <a:bodyPr/>
          <a:lstStyle/>
          <a:p>
            <a:r>
              <a:rPr lang="en-GB" dirty="0"/>
              <a:t>Rendering converts the code you write into user interfaces. </a:t>
            </a:r>
          </a:p>
          <a:p>
            <a:r>
              <a:rPr lang="en-GB" dirty="0"/>
              <a:t>React and Next.js allow you to create hybrid web applications where parts of your code can be rendered on the server or the client. </a:t>
            </a:r>
          </a:p>
          <a:p>
            <a:r>
              <a:rPr lang="en-GB" dirty="0"/>
              <a:t>This section will help you understand the differences between these rendering environments, strategies, and runtimes.</a:t>
            </a:r>
          </a:p>
          <a:p>
            <a:r>
              <a:rPr lang="en-GB" dirty="0"/>
              <a:t>Rendering Fundamentals: </a:t>
            </a:r>
          </a:p>
          <a:p>
            <a:pPr marL="544512" lvl="1" indent="0">
              <a:buNone/>
            </a:pPr>
            <a:r>
              <a:rPr lang="en-GB" dirty="0"/>
              <a:t>To start, it's helpful to be familiar with three foundational web concepts:</a:t>
            </a:r>
          </a:p>
          <a:p>
            <a:pPr lvl="1"/>
            <a:r>
              <a:rPr lang="en-GB" dirty="0"/>
              <a:t>The </a:t>
            </a:r>
            <a:r>
              <a:rPr lang="en-GB" b="1" dirty="0"/>
              <a:t>Environments</a:t>
            </a:r>
            <a:r>
              <a:rPr lang="en-GB" dirty="0"/>
              <a:t> your application code can be executed in: the server and the client.</a:t>
            </a:r>
          </a:p>
          <a:p>
            <a:pPr lvl="1"/>
            <a:r>
              <a:rPr lang="en-GB" dirty="0"/>
              <a:t>The </a:t>
            </a:r>
            <a:r>
              <a:rPr lang="en-GB" b="1" dirty="0"/>
              <a:t>Request-Response Lifecycle</a:t>
            </a:r>
            <a:r>
              <a:rPr lang="en-GB" dirty="0"/>
              <a:t> that's initiated when a user visits or interacts with your application.</a:t>
            </a:r>
          </a:p>
          <a:p>
            <a:pPr lvl="1"/>
            <a:r>
              <a:rPr lang="en-GB" dirty="0"/>
              <a:t>The </a:t>
            </a:r>
            <a:r>
              <a:rPr lang="en-GB" b="1" dirty="0"/>
              <a:t>Network Boundary</a:t>
            </a:r>
            <a:r>
              <a:rPr lang="en-GB" dirty="0"/>
              <a:t> that separates server and client code.</a:t>
            </a:r>
          </a:p>
          <a:p>
            <a:endParaRPr lang="en-GB" dirty="0"/>
          </a:p>
          <a:p>
            <a:endParaRPr lang="en-IN" dirty="0"/>
          </a:p>
        </p:txBody>
      </p:sp>
    </p:spTree>
    <p:extLst>
      <p:ext uri="{BB962C8B-B14F-4D97-AF65-F5344CB8AC3E}">
        <p14:creationId xmlns:p14="http://schemas.microsoft.com/office/powerpoint/2010/main" val="177234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73B7F-26A3-3D71-0746-1A1810D8707E}"/>
              </a:ext>
            </a:extLst>
          </p:cNvPr>
          <p:cNvSpPr>
            <a:spLocks noGrp="1"/>
          </p:cNvSpPr>
          <p:nvPr>
            <p:ph type="title"/>
          </p:nvPr>
        </p:nvSpPr>
        <p:spPr/>
        <p:txBody>
          <a:bodyPr/>
          <a:lstStyle/>
          <a:p>
            <a:r>
              <a:rPr lang="en-IN" dirty="0"/>
              <a:t>Rendering Environments</a:t>
            </a:r>
          </a:p>
        </p:txBody>
      </p:sp>
      <p:sp>
        <p:nvSpPr>
          <p:cNvPr id="3" name="Content Placeholder 2">
            <a:extLst>
              <a:ext uri="{FF2B5EF4-FFF2-40B4-BE49-F238E27FC236}">
                <a16:creationId xmlns:a16="http://schemas.microsoft.com/office/drawing/2014/main" id="{B8539482-D154-6839-0D3D-639D2780A3F9}"/>
              </a:ext>
            </a:extLst>
          </p:cNvPr>
          <p:cNvSpPr>
            <a:spLocks noGrp="1"/>
          </p:cNvSpPr>
          <p:nvPr>
            <p:ph idx="1"/>
          </p:nvPr>
        </p:nvSpPr>
        <p:spPr/>
        <p:txBody>
          <a:bodyPr/>
          <a:lstStyle/>
          <a:p>
            <a:r>
              <a:rPr lang="en-GB" dirty="0"/>
              <a:t>There are two environments where web applications can be rendered: the </a:t>
            </a:r>
            <a:r>
              <a:rPr lang="en-GB" b="1" dirty="0"/>
              <a:t>client </a:t>
            </a:r>
            <a:r>
              <a:rPr lang="en-GB" dirty="0"/>
              <a:t>and the </a:t>
            </a:r>
            <a:r>
              <a:rPr lang="en-GB" b="1" dirty="0"/>
              <a:t>server</a:t>
            </a:r>
            <a:r>
              <a:rPr lang="en-GB" dirty="0"/>
              <a:t>.</a:t>
            </a:r>
            <a:endParaRPr lang="en-IN" dirty="0"/>
          </a:p>
        </p:txBody>
      </p:sp>
      <p:grpSp>
        <p:nvGrpSpPr>
          <p:cNvPr id="6" name="Canvas 14">
            <a:extLst>
              <a:ext uri="{FF2B5EF4-FFF2-40B4-BE49-F238E27FC236}">
                <a16:creationId xmlns:a16="http://schemas.microsoft.com/office/drawing/2014/main" id="{39B1B04A-3029-AB1A-FE63-A32F67A0EF21}"/>
              </a:ext>
            </a:extLst>
          </p:cNvPr>
          <p:cNvGrpSpPr/>
          <p:nvPr/>
        </p:nvGrpSpPr>
        <p:grpSpPr>
          <a:xfrm>
            <a:off x="1606587" y="1840021"/>
            <a:ext cx="8243583" cy="3827447"/>
            <a:chOff x="0" y="0"/>
            <a:chExt cx="5476240" cy="2381250"/>
          </a:xfrm>
        </p:grpSpPr>
        <p:sp>
          <p:nvSpPr>
            <p:cNvPr id="7" name="Rectangle 6">
              <a:extLst>
                <a:ext uri="{FF2B5EF4-FFF2-40B4-BE49-F238E27FC236}">
                  <a16:creationId xmlns:a16="http://schemas.microsoft.com/office/drawing/2014/main" id="{950CFBDE-07CE-8E72-3B1B-52596F098849}"/>
                </a:ext>
              </a:extLst>
            </p:cNvPr>
            <p:cNvSpPr/>
            <p:nvPr/>
          </p:nvSpPr>
          <p:spPr>
            <a:xfrm>
              <a:off x="0" y="0"/>
              <a:ext cx="5476240" cy="2381250"/>
            </a:xfrm>
            <a:prstGeom prst="rect">
              <a:avLst/>
            </a:prstGeom>
            <a:solidFill>
              <a:prstClr val="white"/>
            </a:solidFill>
          </p:spPr>
        </p:sp>
        <p:pic>
          <p:nvPicPr>
            <p:cNvPr id="8" name="Picture 7">
              <a:extLst>
                <a:ext uri="{FF2B5EF4-FFF2-40B4-BE49-F238E27FC236}">
                  <a16:creationId xmlns:a16="http://schemas.microsoft.com/office/drawing/2014/main" id="{1B514E03-F90B-7B13-5728-9A67C286DB03}"/>
                </a:ext>
              </a:extLst>
            </p:cNvPr>
            <p:cNvPicPr>
              <a:picLocks noChangeAspect="1"/>
            </p:cNvPicPr>
            <p:nvPr/>
          </p:nvPicPr>
          <p:blipFill>
            <a:blip r:embed="rId2"/>
            <a:stretch>
              <a:fillRect/>
            </a:stretch>
          </p:blipFill>
          <p:spPr>
            <a:xfrm>
              <a:off x="0" y="0"/>
              <a:ext cx="5476240" cy="2300021"/>
            </a:xfrm>
            <a:prstGeom prst="rect">
              <a:avLst/>
            </a:prstGeom>
          </p:spPr>
        </p:pic>
      </p:grpSp>
    </p:spTree>
    <p:extLst>
      <p:ext uri="{BB962C8B-B14F-4D97-AF65-F5344CB8AC3E}">
        <p14:creationId xmlns:p14="http://schemas.microsoft.com/office/powerpoint/2010/main" val="61896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5695-109E-887A-C250-018171F52C8B}"/>
              </a:ext>
            </a:extLst>
          </p:cNvPr>
          <p:cNvSpPr>
            <a:spLocks noGrp="1"/>
          </p:cNvSpPr>
          <p:nvPr>
            <p:ph type="title"/>
          </p:nvPr>
        </p:nvSpPr>
        <p:spPr/>
        <p:txBody>
          <a:bodyPr/>
          <a:lstStyle/>
          <a:p>
            <a:r>
              <a:rPr lang="en-IN" dirty="0"/>
              <a:t>Rendering Environments (Cont.)</a:t>
            </a:r>
          </a:p>
        </p:txBody>
      </p:sp>
      <p:sp>
        <p:nvSpPr>
          <p:cNvPr id="3" name="Content Placeholder 2">
            <a:extLst>
              <a:ext uri="{FF2B5EF4-FFF2-40B4-BE49-F238E27FC236}">
                <a16:creationId xmlns:a16="http://schemas.microsoft.com/office/drawing/2014/main" id="{88062188-6196-8050-2ECC-D963DC5DBD92}"/>
              </a:ext>
            </a:extLst>
          </p:cNvPr>
          <p:cNvSpPr>
            <a:spLocks noGrp="1"/>
          </p:cNvSpPr>
          <p:nvPr>
            <p:ph idx="1"/>
          </p:nvPr>
        </p:nvSpPr>
        <p:spPr/>
        <p:txBody>
          <a:bodyPr/>
          <a:lstStyle/>
          <a:p>
            <a:r>
              <a:rPr lang="en-GB" dirty="0"/>
              <a:t>The client refers to the browser on a user's device that sends a request to a server for your application code. It then turns the response from the server into a user interface.</a:t>
            </a:r>
          </a:p>
          <a:p>
            <a:r>
              <a:rPr lang="en-GB" dirty="0"/>
              <a:t>The server refers to the computer in a data </a:t>
            </a:r>
            <a:r>
              <a:rPr lang="en-GB" dirty="0" err="1"/>
              <a:t>center</a:t>
            </a:r>
            <a:r>
              <a:rPr lang="en-GB" dirty="0"/>
              <a:t> that stores your application code, receives requests from a client, and sends back an appropriate response.</a:t>
            </a:r>
          </a:p>
          <a:p>
            <a:r>
              <a:rPr lang="en-GB" dirty="0"/>
              <a:t>Historically, developers had to use different languages (e.g. JavaScript, PHP, JSP etc…) and frameworks when writing code for the server and the client. </a:t>
            </a:r>
          </a:p>
          <a:p>
            <a:r>
              <a:rPr lang="en-GB" dirty="0"/>
              <a:t>With React, developers can use the same language (JavaScript), and the same framework (e.g. Next.js or your framework of choice). This flexibility allows you to seamlessly write code for both environments without context switching.</a:t>
            </a:r>
          </a:p>
          <a:p>
            <a:r>
              <a:rPr lang="en-GB" dirty="0"/>
              <a:t>However, each environment has its own set of capabilities and constraints. Therefore, the code you write for the server and the client is not always the same. There are certain operations (e.g. data fetching or managing user state) that are better suited for one environment over the other.</a:t>
            </a:r>
          </a:p>
          <a:p>
            <a:r>
              <a:rPr lang="en-GB" dirty="0"/>
              <a:t>Understanding these differences is key to effectively using React and Next.js.</a:t>
            </a:r>
          </a:p>
          <a:p>
            <a:endParaRPr lang="en-IN" dirty="0"/>
          </a:p>
        </p:txBody>
      </p:sp>
    </p:spTree>
    <p:extLst>
      <p:ext uri="{BB962C8B-B14F-4D97-AF65-F5344CB8AC3E}">
        <p14:creationId xmlns:p14="http://schemas.microsoft.com/office/powerpoint/2010/main" val="399460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177-097B-78FA-116F-1567CBFA3B72}"/>
              </a:ext>
            </a:extLst>
          </p:cNvPr>
          <p:cNvSpPr>
            <a:spLocks noGrp="1"/>
          </p:cNvSpPr>
          <p:nvPr>
            <p:ph type="title"/>
          </p:nvPr>
        </p:nvSpPr>
        <p:spPr/>
        <p:txBody>
          <a:bodyPr/>
          <a:lstStyle/>
          <a:p>
            <a:r>
              <a:rPr lang="en-IN" dirty="0"/>
              <a:t>Request-Response Lifecycle</a:t>
            </a:r>
          </a:p>
        </p:txBody>
      </p:sp>
      <p:sp>
        <p:nvSpPr>
          <p:cNvPr id="3" name="Content Placeholder 2">
            <a:extLst>
              <a:ext uri="{FF2B5EF4-FFF2-40B4-BE49-F238E27FC236}">
                <a16:creationId xmlns:a16="http://schemas.microsoft.com/office/drawing/2014/main" id="{85C65A59-3FBE-059F-42D4-6A78FAE73531}"/>
              </a:ext>
            </a:extLst>
          </p:cNvPr>
          <p:cNvSpPr>
            <a:spLocks noGrp="1"/>
          </p:cNvSpPr>
          <p:nvPr>
            <p:ph idx="1"/>
          </p:nvPr>
        </p:nvSpPr>
        <p:spPr/>
        <p:txBody>
          <a:bodyPr/>
          <a:lstStyle/>
          <a:p>
            <a:r>
              <a:rPr lang="en-GB" dirty="0"/>
              <a:t>Broadly speaking, all websites follow the same Request-Response Lifecycle:</a:t>
            </a:r>
          </a:p>
          <a:p>
            <a:pPr marL="914400" lvl="1" indent="-457200">
              <a:buFont typeface="+mj-lt"/>
              <a:buAutoNum type="arabicPeriod"/>
            </a:pPr>
            <a:r>
              <a:rPr lang="en-GB" b="1" dirty="0"/>
              <a:t>User Action</a:t>
            </a:r>
            <a:r>
              <a:rPr lang="en-GB" dirty="0"/>
              <a:t>: The user interacts with a web application. This could be clicking a link, submitting a form, or typing a URL directly into the browser's address bar.</a:t>
            </a:r>
          </a:p>
          <a:p>
            <a:pPr marL="914400" lvl="1" indent="-457200">
              <a:buFont typeface="+mj-lt"/>
              <a:buAutoNum type="arabicPeriod"/>
            </a:pPr>
            <a:r>
              <a:rPr lang="en-GB" b="1" dirty="0"/>
              <a:t>HTTP Request</a:t>
            </a:r>
            <a:r>
              <a:rPr lang="en-GB" dirty="0"/>
              <a:t>: The client sends an HTTP request to the server that contains necessary information about what resources are being requested, what method is being used (e.g. GET, POST), and additional data if necessary.</a:t>
            </a:r>
          </a:p>
          <a:p>
            <a:pPr marL="914400" lvl="1" indent="-457200">
              <a:buFont typeface="+mj-lt"/>
              <a:buAutoNum type="arabicPeriod"/>
            </a:pPr>
            <a:r>
              <a:rPr lang="en-GB" b="1" dirty="0"/>
              <a:t>Server</a:t>
            </a:r>
            <a:r>
              <a:rPr lang="en-GB" dirty="0"/>
              <a:t>: The server processes the request and responds with the appropriate resources. This process may take a couple of steps like routing, fetching data, etc.</a:t>
            </a:r>
          </a:p>
          <a:p>
            <a:pPr marL="914400" lvl="1" indent="-457200">
              <a:buFont typeface="+mj-lt"/>
              <a:buAutoNum type="arabicPeriod"/>
            </a:pPr>
            <a:r>
              <a:rPr lang="en-GB" b="1" dirty="0"/>
              <a:t>HTTP Response</a:t>
            </a:r>
            <a:r>
              <a:rPr lang="en-GB" dirty="0"/>
              <a:t>: After processing the request, the server sends an HTTP response back to the client. This response contains a status code (which tells the client whether the request was successful or not) and requested resources (e.g. HTML, CSS, JavaScript, static assets, etc).</a:t>
            </a:r>
          </a:p>
          <a:p>
            <a:pPr marL="914400" lvl="1" indent="-457200">
              <a:buFont typeface="+mj-lt"/>
              <a:buAutoNum type="arabicPeriod"/>
            </a:pPr>
            <a:r>
              <a:rPr lang="en-GB" b="1" dirty="0"/>
              <a:t>Client</a:t>
            </a:r>
            <a:r>
              <a:rPr lang="en-GB" dirty="0"/>
              <a:t>: The client parses the resources to render the user interface.</a:t>
            </a:r>
          </a:p>
          <a:p>
            <a:pPr marL="914400" lvl="1" indent="-457200">
              <a:buFont typeface="+mj-lt"/>
              <a:buAutoNum type="arabicPeriod"/>
            </a:pPr>
            <a:r>
              <a:rPr lang="en-GB" b="1" dirty="0"/>
              <a:t>User Action</a:t>
            </a:r>
            <a:r>
              <a:rPr lang="en-GB" dirty="0"/>
              <a:t>: Once the user interface is rendered, the user can interact with it, and the whole process starts again.</a:t>
            </a:r>
          </a:p>
          <a:p>
            <a:r>
              <a:rPr lang="en-GB" dirty="0"/>
              <a:t>A major part of building a hybrid web application is deciding how to split the work in the lifecycle, and where to place the Network Boundary.</a:t>
            </a:r>
            <a:endParaRPr lang="en-IN" dirty="0"/>
          </a:p>
        </p:txBody>
      </p:sp>
    </p:spTree>
    <p:extLst>
      <p:ext uri="{BB962C8B-B14F-4D97-AF65-F5344CB8AC3E}">
        <p14:creationId xmlns:p14="http://schemas.microsoft.com/office/powerpoint/2010/main" val="62373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FF7E-B555-8A1E-B383-55F7A7FBC308}"/>
              </a:ext>
            </a:extLst>
          </p:cNvPr>
          <p:cNvSpPr>
            <a:spLocks noGrp="1"/>
          </p:cNvSpPr>
          <p:nvPr>
            <p:ph type="title"/>
          </p:nvPr>
        </p:nvSpPr>
        <p:spPr/>
        <p:txBody>
          <a:bodyPr/>
          <a:lstStyle/>
          <a:p>
            <a:r>
              <a:rPr lang="en-GB" dirty="0"/>
              <a:t>Features of Next.js</a:t>
            </a:r>
            <a:endParaRPr lang="en-IN" dirty="0"/>
          </a:p>
        </p:txBody>
      </p:sp>
      <p:graphicFrame>
        <p:nvGraphicFramePr>
          <p:cNvPr id="7" name="Table 6">
            <a:extLst>
              <a:ext uri="{FF2B5EF4-FFF2-40B4-BE49-F238E27FC236}">
                <a16:creationId xmlns:a16="http://schemas.microsoft.com/office/drawing/2014/main" id="{CF8DBE8A-7E82-AD32-52B3-2591192460B7}"/>
              </a:ext>
            </a:extLst>
          </p:cNvPr>
          <p:cNvGraphicFramePr>
            <a:graphicFrameLocks noGrp="1"/>
          </p:cNvGraphicFramePr>
          <p:nvPr>
            <p:extLst>
              <p:ext uri="{D42A27DB-BD31-4B8C-83A1-F6EECF244321}">
                <p14:modId xmlns:p14="http://schemas.microsoft.com/office/powerpoint/2010/main" val="1882301105"/>
              </p:ext>
            </p:extLst>
          </p:nvPr>
        </p:nvGraphicFramePr>
        <p:xfrm>
          <a:off x="161452" y="799152"/>
          <a:ext cx="11861550" cy="5709158"/>
        </p:xfrm>
        <a:graphic>
          <a:graphicData uri="http://schemas.openxmlformats.org/drawingml/2006/table">
            <a:tbl>
              <a:tblPr firstRow="1" firstCol="1" bandRow="1">
                <a:tableStyleId>{5C22544A-7EE6-4342-B048-85BDC9FD1C3A}</a:tableStyleId>
              </a:tblPr>
              <a:tblGrid>
                <a:gridCol w="2243116">
                  <a:extLst>
                    <a:ext uri="{9D8B030D-6E8A-4147-A177-3AD203B41FA5}">
                      <a16:colId xmlns:a16="http://schemas.microsoft.com/office/drawing/2014/main" val="679724180"/>
                    </a:ext>
                  </a:extLst>
                </a:gridCol>
                <a:gridCol w="9618434">
                  <a:extLst>
                    <a:ext uri="{9D8B030D-6E8A-4147-A177-3AD203B41FA5}">
                      <a16:colId xmlns:a16="http://schemas.microsoft.com/office/drawing/2014/main" val="2310412249"/>
                    </a:ext>
                  </a:extLst>
                </a:gridCol>
              </a:tblGrid>
              <a:tr h="0">
                <a:tc>
                  <a:txBody>
                    <a:bodyPr/>
                    <a:lstStyle/>
                    <a:p>
                      <a:pPr marL="0" marR="0" algn="just">
                        <a:lnSpc>
                          <a:spcPct val="115000"/>
                        </a:lnSpc>
                        <a:spcAft>
                          <a:spcPts val="800"/>
                        </a:spcAft>
                        <a:buNone/>
                      </a:pPr>
                      <a:r>
                        <a:rPr lang="en-IN" sz="2400" kern="100" dirty="0">
                          <a:effectLst/>
                        </a:rPr>
                        <a:t>Feature</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tc>
                  <a:txBody>
                    <a:bodyPr/>
                    <a:lstStyle/>
                    <a:p>
                      <a:pPr marL="0" marR="0" algn="just">
                        <a:lnSpc>
                          <a:spcPct val="115000"/>
                        </a:lnSpc>
                        <a:spcAft>
                          <a:spcPts val="800"/>
                        </a:spcAft>
                        <a:buNone/>
                      </a:pPr>
                      <a:r>
                        <a:rPr lang="en-IN" sz="2400" kern="100">
                          <a:effectLst/>
                        </a:rPr>
                        <a:t>Description</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extLst>
                  <a:ext uri="{0D108BD9-81ED-4DB2-BD59-A6C34878D82A}">
                    <a16:rowId xmlns:a16="http://schemas.microsoft.com/office/drawing/2014/main" val="3141050207"/>
                  </a:ext>
                </a:extLst>
              </a:tr>
              <a:tr h="0">
                <a:tc>
                  <a:txBody>
                    <a:bodyPr/>
                    <a:lstStyle/>
                    <a:p>
                      <a:pPr marL="0" marR="0" algn="just">
                        <a:lnSpc>
                          <a:spcPct val="115000"/>
                        </a:lnSpc>
                        <a:spcAft>
                          <a:spcPts val="800"/>
                        </a:spcAft>
                        <a:buNone/>
                      </a:pPr>
                      <a:r>
                        <a:rPr lang="en-IN" sz="2400" b="0" kern="100" dirty="0">
                          <a:effectLst/>
                        </a:rPr>
                        <a:t>Routing</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effectLst/>
                        </a:rPr>
                        <a:t>A file-system based router built on top of Server Components that supports layouts, nested routing, loading states, error handling, and more.</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152791454"/>
                  </a:ext>
                </a:extLst>
              </a:tr>
              <a:tr h="0">
                <a:tc>
                  <a:txBody>
                    <a:bodyPr/>
                    <a:lstStyle/>
                    <a:p>
                      <a:pPr marL="0" marR="0" algn="just">
                        <a:lnSpc>
                          <a:spcPct val="115000"/>
                        </a:lnSpc>
                        <a:spcAft>
                          <a:spcPts val="800"/>
                        </a:spcAft>
                        <a:buNone/>
                      </a:pPr>
                      <a:r>
                        <a:rPr lang="en-IN" sz="2400" b="0" kern="100" dirty="0">
                          <a:effectLst/>
                        </a:rPr>
                        <a:t>Rendering</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effectLst/>
                        </a:rPr>
                        <a:t>Client-side and Server-side Rendering with Client and Server Components. Further optimized with Static and Dynamic Rendering on the server with Next.js. Streaming on Edge and Node.js runtimes.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901906244"/>
                  </a:ext>
                </a:extLst>
              </a:tr>
              <a:tr h="0">
                <a:tc>
                  <a:txBody>
                    <a:bodyPr/>
                    <a:lstStyle/>
                    <a:p>
                      <a:pPr marL="0" marR="0" algn="just">
                        <a:lnSpc>
                          <a:spcPct val="115000"/>
                        </a:lnSpc>
                        <a:spcAft>
                          <a:spcPts val="800"/>
                        </a:spcAft>
                        <a:buNone/>
                      </a:pPr>
                      <a:r>
                        <a:rPr lang="en-IN" sz="2400" b="0" kern="100" dirty="0">
                          <a:effectLst/>
                        </a:rPr>
                        <a:t>Data Fetching</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effectLst/>
                        </a:rPr>
                        <a:t>Simplified data fetching with async/await in Server Components, and an extended fetch API for request memorization, data caching and revalidation.</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45720180"/>
                  </a:ext>
                </a:extLst>
              </a:tr>
              <a:tr h="0">
                <a:tc>
                  <a:txBody>
                    <a:bodyPr/>
                    <a:lstStyle/>
                    <a:p>
                      <a:pPr marL="0" marR="0" algn="just">
                        <a:lnSpc>
                          <a:spcPct val="115000"/>
                        </a:lnSpc>
                        <a:spcAft>
                          <a:spcPts val="800"/>
                        </a:spcAft>
                        <a:buNone/>
                      </a:pPr>
                      <a:r>
                        <a:rPr lang="en-IN" sz="2400" b="0" kern="100" dirty="0">
                          <a:effectLst/>
                        </a:rPr>
                        <a:t>Styling</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effectLst/>
                        </a:rPr>
                        <a:t>Support for your preferred styling methods, including CSS Modules, Tailwind CSS, and CSS-in-JS</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412833426"/>
                  </a:ext>
                </a:extLst>
              </a:tr>
              <a:tr h="0">
                <a:tc>
                  <a:txBody>
                    <a:bodyPr/>
                    <a:lstStyle/>
                    <a:p>
                      <a:pPr marL="0" marR="0" algn="just">
                        <a:lnSpc>
                          <a:spcPct val="115000"/>
                        </a:lnSpc>
                        <a:spcAft>
                          <a:spcPts val="800"/>
                        </a:spcAft>
                        <a:buNone/>
                      </a:pPr>
                      <a:r>
                        <a:rPr lang="en-IN" sz="2400" b="0" kern="100" dirty="0">
                          <a:effectLst/>
                        </a:rPr>
                        <a:t>Optimizations</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a:effectLst/>
                        </a:rPr>
                        <a:t>Image, Fonts, and Script Optimizations to improve your application's Core Web Vitals and User Experience.</a:t>
                      </a:r>
                      <a:endParaRPr lang="en-IN" sz="2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244723037"/>
                  </a:ext>
                </a:extLst>
              </a:tr>
              <a:tr h="0">
                <a:tc>
                  <a:txBody>
                    <a:bodyPr/>
                    <a:lstStyle/>
                    <a:p>
                      <a:pPr marL="0" marR="0" algn="just">
                        <a:lnSpc>
                          <a:spcPct val="115000"/>
                        </a:lnSpc>
                        <a:spcAft>
                          <a:spcPts val="800"/>
                        </a:spcAft>
                        <a:buNone/>
                      </a:pPr>
                      <a:r>
                        <a:rPr lang="en-IN" sz="2400" b="0" kern="100" dirty="0">
                          <a:effectLst/>
                        </a:rPr>
                        <a:t>TypeScript</a:t>
                      </a:r>
                      <a:endParaRPr lang="en-IN" sz="2400" b="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400" kern="100" dirty="0">
                          <a:effectLst/>
                        </a:rPr>
                        <a:t>Improved support for TypeScript, with better type checking and more efficient compilation, as well as custom TypeScript Plugin and type checker.</a:t>
                      </a:r>
                      <a:endParaRPr lang="en-IN" sz="2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717234402"/>
                  </a:ext>
                </a:extLst>
              </a:tr>
            </a:tbl>
          </a:graphicData>
        </a:graphic>
      </p:graphicFrame>
    </p:spTree>
    <p:extLst>
      <p:ext uri="{BB962C8B-B14F-4D97-AF65-F5344CB8AC3E}">
        <p14:creationId xmlns:p14="http://schemas.microsoft.com/office/powerpoint/2010/main" val="454612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01C5-EFB1-AB03-4D49-D971085077A9}"/>
              </a:ext>
            </a:extLst>
          </p:cNvPr>
          <p:cNvSpPr>
            <a:spLocks noGrp="1"/>
          </p:cNvSpPr>
          <p:nvPr>
            <p:ph type="title"/>
          </p:nvPr>
        </p:nvSpPr>
        <p:spPr/>
        <p:txBody>
          <a:bodyPr/>
          <a:lstStyle/>
          <a:p>
            <a:r>
              <a:rPr lang="en-IN" dirty="0"/>
              <a:t>Network Boundary</a:t>
            </a:r>
          </a:p>
        </p:txBody>
      </p:sp>
      <p:sp>
        <p:nvSpPr>
          <p:cNvPr id="3" name="Content Placeholder 2">
            <a:extLst>
              <a:ext uri="{FF2B5EF4-FFF2-40B4-BE49-F238E27FC236}">
                <a16:creationId xmlns:a16="http://schemas.microsoft.com/office/drawing/2014/main" id="{6E84B46A-2AB0-A1CD-7BE6-62A9442B0108}"/>
              </a:ext>
            </a:extLst>
          </p:cNvPr>
          <p:cNvSpPr>
            <a:spLocks noGrp="1"/>
          </p:cNvSpPr>
          <p:nvPr>
            <p:ph idx="1"/>
          </p:nvPr>
        </p:nvSpPr>
        <p:spPr/>
        <p:txBody>
          <a:bodyPr/>
          <a:lstStyle/>
          <a:p>
            <a:r>
              <a:rPr lang="en-GB" dirty="0"/>
              <a:t>In web development, the Network Boundary is a conceptual line that separates the different environments. For example, the client and the server, or the server and the data store.</a:t>
            </a:r>
          </a:p>
          <a:p>
            <a:r>
              <a:rPr lang="en-GB" dirty="0"/>
              <a:t>In React, you choose where to place the client-server network boundary wherever it makes the most sense.</a:t>
            </a:r>
          </a:p>
          <a:p>
            <a:r>
              <a:rPr lang="en-GB" dirty="0"/>
              <a:t>Behind the scenes, the work is split into two parts: the client module graph and the server module graph. The server module graph contains all the components that are rendered on the server, and the client module graph contains all components that are rendered on the client.</a:t>
            </a:r>
          </a:p>
          <a:p>
            <a:r>
              <a:rPr lang="en-GB" dirty="0"/>
              <a:t>It may be helpful to think about module graphs as a visual representation of how files in your application depend on each other.</a:t>
            </a:r>
          </a:p>
          <a:p>
            <a:r>
              <a:rPr lang="en-GB" dirty="0"/>
              <a:t>You can use the React </a:t>
            </a:r>
            <a:r>
              <a:rPr lang="en-GB" b="1" dirty="0"/>
              <a:t>"use client"</a:t>
            </a:r>
            <a:r>
              <a:rPr lang="en-GB" dirty="0"/>
              <a:t> convention to define the boundary. There's also a </a:t>
            </a:r>
            <a:r>
              <a:rPr lang="en-GB" b="1" dirty="0"/>
              <a:t>"use server"</a:t>
            </a:r>
            <a:r>
              <a:rPr lang="en-GB" dirty="0"/>
              <a:t> convention, which tells React to do some computational work on the server.</a:t>
            </a:r>
          </a:p>
          <a:p>
            <a:endParaRPr lang="en-IN" dirty="0"/>
          </a:p>
        </p:txBody>
      </p:sp>
    </p:spTree>
    <p:extLst>
      <p:ext uri="{BB962C8B-B14F-4D97-AF65-F5344CB8AC3E}">
        <p14:creationId xmlns:p14="http://schemas.microsoft.com/office/powerpoint/2010/main" val="14377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A117-C495-D20C-6E98-A9F5F42A23C8}"/>
              </a:ext>
            </a:extLst>
          </p:cNvPr>
          <p:cNvSpPr>
            <a:spLocks noGrp="1"/>
          </p:cNvSpPr>
          <p:nvPr>
            <p:ph type="title"/>
          </p:nvPr>
        </p:nvSpPr>
        <p:spPr/>
        <p:txBody>
          <a:bodyPr/>
          <a:lstStyle/>
          <a:p>
            <a:r>
              <a:rPr lang="en-IN" dirty="0"/>
              <a:t>Server Components</a:t>
            </a:r>
          </a:p>
        </p:txBody>
      </p:sp>
      <p:sp>
        <p:nvSpPr>
          <p:cNvPr id="3" name="Content Placeholder 2">
            <a:extLst>
              <a:ext uri="{FF2B5EF4-FFF2-40B4-BE49-F238E27FC236}">
                <a16:creationId xmlns:a16="http://schemas.microsoft.com/office/drawing/2014/main" id="{E7111B3E-7B62-12CD-0EB7-E93026FD379F}"/>
              </a:ext>
            </a:extLst>
          </p:cNvPr>
          <p:cNvSpPr>
            <a:spLocks noGrp="1"/>
          </p:cNvSpPr>
          <p:nvPr>
            <p:ph idx="1"/>
          </p:nvPr>
        </p:nvSpPr>
        <p:spPr/>
        <p:txBody>
          <a:bodyPr/>
          <a:lstStyle/>
          <a:p>
            <a:r>
              <a:rPr lang="en-IN" dirty="0"/>
              <a:t>React Server Components allow you to write UI that can be rendered and optionally cached on the server. </a:t>
            </a:r>
          </a:p>
          <a:p>
            <a:r>
              <a:rPr lang="en-IN" dirty="0"/>
              <a:t>By default, Next.js uses Server Components. This allows you to automatically implement server rendering with no additional configuration.</a:t>
            </a:r>
          </a:p>
          <a:p>
            <a:endParaRPr lang="en-IN" dirty="0"/>
          </a:p>
          <a:p>
            <a:endParaRPr lang="en-IN" dirty="0"/>
          </a:p>
          <a:p>
            <a:endParaRPr lang="en-IN" dirty="0"/>
          </a:p>
          <a:p>
            <a:endParaRPr lang="en-IN" dirty="0"/>
          </a:p>
          <a:p>
            <a:endParaRPr lang="en-IN" dirty="0"/>
          </a:p>
          <a:p>
            <a:r>
              <a:rPr lang="en-GB" dirty="0"/>
              <a:t>Note: </a:t>
            </a:r>
          </a:p>
          <a:p>
            <a:pPr lvl="1"/>
            <a:r>
              <a:rPr lang="en-GB" dirty="0"/>
              <a:t>It is optional to specify the ‘use server’, as it is default behaviour of next</a:t>
            </a:r>
          </a:p>
          <a:p>
            <a:pPr lvl="1"/>
            <a:r>
              <a:rPr lang="en-GB" dirty="0"/>
              <a:t>But if you specify the ‘use server’ you have to make the function async</a:t>
            </a:r>
          </a:p>
          <a:p>
            <a:endParaRPr lang="en-IN" dirty="0"/>
          </a:p>
        </p:txBody>
      </p:sp>
      <p:grpSp>
        <p:nvGrpSpPr>
          <p:cNvPr id="4" name="Canvas 7">
            <a:extLst>
              <a:ext uri="{FF2B5EF4-FFF2-40B4-BE49-F238E27FC236}">
                <a16:creationId xmlns:a16="http://schemas.microsoft.com/office/drawing/2014/main" id="{A7C6B7DD-746D-B60A-CEBE-024D1F18EA66}"/>
              </a:ext>
            </a:extLst>
          </p:cNvPr>
          <p:cNvGrpSpPr/>
          <p:nvPr/>
        </p:nvGrpSpPr>
        <p:grpSpPr>
          <a:xfrm>
            <a:off x="491905" y="2448820"/>
            <a:ext cx="5487034" cy="2131415"/>
            <a:chOff x="0" y="0"/>
            <a:chExt cx="5487034" cy="2131415"/>
          </a:xfrm>
        </p:grpSpPr>
        <p:sp>
          <p:nvSpPr>
            <p:cNvPr id="5" name="Rectangle 4">
              <a:extLst>
                <a:ext uri="{FF2B5EF4-FFF2-40B4-BE49-F238E27FC236}">
                  <a16:creationId xmlns:a16="http://schemas.microsoft.com/office/drawing/2014/main" id="{2DABEB12-2D4F-35C0-C9A5-F251E3A4125C}"/>
                </a:ext>
              </a:extLst>
            </p:cNvPr>
            <p:cNvSpPr/>
            <p:nvPr/>
          </p:nvSpPr>
          <p:spPr>
            <a:xfrm>
              <a:off x="0" y="0"/>
              <a:ext cx="5486400" cy="1743075"/>
            </a:xfrm>
            <a:prstGeom prst="rect">
              <a:avLst/>
            </a:prstGeom>
            <a:solidFill>
              <a:prstClr val="white"/>
            </a:solidFill>
          </p:spPr>
        </p:sp>
        <p:sp>
          <p:nvSpPr>
            <p:cNvPr id="6" name="Text Box 2">
              <a:extLst>
                <a:ext uri="{FF2B5EF4-FFF2-40B4-BE49-F238E27FC236}">
                  <a16:creationId xmlns:a16="http://schemas.microsoft.com/office/drawing/2014/main" id="{21D79FCF-6162-D937-5600-6FB58B59F9E8}"/>
                </a:ext>
              </a:extLst>
            </p:cNvPr>
            <p:cNvSpPr txBox="1">
              <a:spLocks noChangeArrowheads="1"/>
            </p:cNvSpPr>
            <p:nvPr/>
          </p:nvSpPr>
          <p:spPr bwMode="auto">
            <a:xfrm>
              <a:off x="0" y="292450"/>
              <a:ext cx="5487034" cy="183896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'use server'</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async</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Home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&lt;h1&gt;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Hello world from Next.js using server component</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&lt;/h1&gt;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9E53D6A5-ACD8-C513-03E4-65A5D337D7FC}"/>
                </a:ext>
              </a:extLst>
            </p:cNvPr>
            <p:cNvSpPr txBox="1">
              <a:spLocks noChangeArrowheads="1"/>
            </p:cNvSpPr>
            <p:nvPr/>
          </p:nvSpPr>
          <p:spPr bwMode="auto">
            <a:xfrm>
              <a:off x="0" y="0"/>
              <a:ext cx="1078864"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26707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FB67-2CC8-B15E-1E07-72E8B4DDB790}"/>
              </a:ext>
            </a:extLst>
          </p:cNvPr>
          <p:cNvSpPr>
            <a:spLocks noGrp="1"/>
          </p:cNvSpPr>
          <p:nvPr>
            <p:ph type="title"/>
          </p:nvPr>
        </p:nvSpPr>
        <p:spPr/>
        <p:txBody>
          <a:bodyPr/>
          <a:lstStyle/>
          <a:p>
            <a:r>
              <a:rPr lang="en-GB" dirty="0"/>
              <a:t>Server Component (</a:t>
            </a:r>
            <a:r>
              <a:rPr lang="en-IN" dirty="0"/>
              <a:t>Rendering strategies)</a:t>
            </a:r>
          </a:p>
        </p:txBody>
      </p:sp>
      <p:sp>
        <p:nvSpPr>
          <p:cNvPr id="3" name="Content Placeholder 2">
            <a:extLst>
              <a:ext uri="{FF2B5EF4-FFF2-40B4-BE49-F238E27FC236}">
                <a16:creationId xmlns:a16="http://schemas.microsoft.com/office/drawing/2014/main" id="{2F91C451-D210-A63A-2C57-07F1BE5BFD3D}"/>
              </a:ext>
            </a:extLst>
          </p:cNvPr>
          <p:cNvSpPr>
            <a:spLocks noGrp="1"/>
          </p:cNvSpPr>
          <p:nvPr>
            <p:ph idx="1"/>
          </p:nvPr>
        </p:nvSpPr>
        <p:spPr/>
        <p:txBody>
          <a:bodyPr/>
          <a:lstStyle/>
          <a:p>
            <a:r>
              <a:rPr lang="en-IN" dirty="0"/>
              <a:t>In Next.js, the rendering work is further split by route segments to enable streaming and partial rendering, and there are three different server rendering strategies:</a:t>
            </a:r>
          </a:p>
          <a:p>
            <a:pPr lvl="1"/>
            <a:r>
              <a:rPr lang="en-GB" b="1" dirty="0"/>
              <a:t>Static Rendering</a:t>
            </a:r>
          </a:p>
          <a:p>
            <a:pPr lvl="2"/>
            <a:r>
              <a:rPr lang="en-GB" dirty="0"/>
              <a:t>With Static Rendering, routes are rendered at build time, or in the background after data revalidation. The result is cached and can be pushed to a Content Delivery Network (CDN). </a:t>
            </a:r>
          </a:p>
          <a:p>
            <a:pPr lvl="2"/>
            <a:r>
              <a:rPr lang="en-GB" dirty="0"/>
              <a:t>This optimization allows you to share the result of the rendering work between users and server requests.</a:t>
            </a:r>
          </a:p>
          <a:p>
            <a:pPr lvl="2"/>
            <a:r>
              <a:rPr lang="en-GB" dirty="0"/>
              <a:t>Static rendering is useful when a route has data that is not personalized to the user and can be known at build time, such as a static blog post or a product page.</a:t>
            </a:r>
          </a:p>
          <a:p>
            <a:pPr lvl="1"/>
            <a:r>
              <a:rPr lang="en-GB" b="1" dirty="0"/>
              <a:t>Dynamic Rendering</a:t>
            </a:r>
          </a:p>
          <a:p>
            <a:pPr lvl="2"/>
            <a:r>
              <a:rPr lang="en-GB" dirty="0"/>
              <a:t>With Dynamic Rendering, routes are rendered for each user at request time.</a:t>
            </a:r>
          </a:p>
          <a:p>
            <a:pPr lvl="2"/>
            <a:r>
              <a:rPr lang="en-GB" dirty="0"/>
              <a:t>Dynamic rendering is useful when a route has data that is personalized to the user or has information that can only be known at request time, such as cookies or the URL's search params.</a:t>
            </a:r>
          </a:p>
          <a:p>
            <a:pPr lvl="1"/>
            <a:r>
              <a:rPr lang="en-GB" b="1" dirty="0"/>
              <a:t>Streaming</a:t>
            </a:r>
          </a:p>
          <a:p>
            <a:pPr lvl="2"/>
            <a:r>
              <a:rPr lang="en-GB" dirty="0"/>
              <a:t>Streaming enables you to progressively render UI from the server. Work is split into chunks and streamed to the client as it becomes ready. This allows the user to see parts of the page immediately, before the entire content has finished rendering.</a:t>
            </a:r>
          </a:p>
          <a:p>
            <a:pPr lvl="2"/>
            <a:r>
              <a:rPr lang="en-GB" dirty="0"/>
              <a:t>Streaming is built into the Next.js App Router by default. This helps improve both the initial page loading performance, as well as UI that depends on slower data fetches that would block rendering the whole route. For example, reviews on a product page.</a:t>
            </a:r>
          </a:p>
          <a:p>
            <a:pPr lvl="1"/>
            <a:endParaRPr lang="en-IN" dirty="0"/>
          </a:p>
        </p:txBody>
      </p:sp>
    </p:spTree>
    <p:extLst>
      <p:ext uri="{BB962C8B-B14F-4D97-AF65-F5344CB8AC3E}">
        <p14:creationId xmlns:p14="http://schemas.microsoft.com/office/powerpoint/2010/main" val="108175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6578-6AF9-2094-F2DC-BE5B42CDB66C}"/>
              </a:ext>
            </a:extLst>
          </p:cNvPr>
          <p:cNvSpPr>
            <a:spLocks noGrp="1"/>
          </p:cNvSpPr>
          <p:nvPr>
            <p:ph type="title"/>
          </p:nvPr>
        </p:nvSpPr>
        <p:spPr/>
        <p:txBody>
          <a:bodyPr/>
          <a:lstStyle/>
          <a:p>
            <a:r>
              <a:rPr lang="en-IN" dirty="0"/>
              <a:t>Benefits of Server Rendering</a:t>
            </a:r>
          </a:p>
        </p:txBody>
      </p:sp>
      <p:sp>
        <p:nvSpPr>
          <p:cNvPr id="3" name="Content Placeholder 2">
            <a:extLst>
              <a:ext uri="{FF2B5EF4-FFF2-40B4-BE49-F238E27FC236}">
                <a16:creationId xmlns:a16="http://schemas.microsoft.com/office/drawing/2014/main" id="{BA6D30C3-E881-924D-1990-2231067CAA8B}"/>
              </a:ext>
            </a:extLst>
          </p:cNvPr>
          <p:cNvSpPr>
            <a:spLocks noGrp="1"/>
          </p:cNvSpPr>
          <p:nvPr>
            <p:ph idx="1"/>
          </p:nvPr>
        </p:nvSpPr>
        <p:spPr/>
        <p:txBody>
          <a:bodyPr/>
          <a:lstStyle/>
          <a:p>
            <a:r>
              <a:rPr lang="en-GB" b="1" dirty="0"/>
              <a:t>Data Fetching</a:t>
            </a:r>
            <a:r>
              <a:rPr lang="en-GB" dirty="0"/>
              <a:t>: Server Components allow you to move data fetching to the server, closer to your data source. This can improve performance by reducing time it takes to fetch data needed for rendering, and the number of requests the client needs to make.</a:t>
            </a:r>
          </a:p>
          <a:p>
            <a:r>
              <a:rPr lang="en-GB" b="1" dirty="0"/>
              <a:t>Security</a:t>
            </a:r>
            <a:r>
              <a:rPr lang="en-GB" dirty="0"/>
              <a:t>: Server Components allow you to keep sensitive data and logic on the server, such as tokens and API keys, without the risk of exposing them to the client.</a:t>
            </a:r>
          </a:p>
          <a:p>
            <a:r>
              <a:rPr lang="en-GB" b="1" dirty="0"/>
              <a:t>Caching</a:t>
            </a:r>
            <a:r>
              <a:rPr lang="en-GB" dirty="0"/>
              <a:t>: By rendering on the server, the result can be cached and reused on subsequent requests and across users. This can improve performance and reduce cost by reducing the amount of rendering and data fetching done on each request.</a:t>
            </a:r>
          </a:p>
          <a:p>
            <a:r>
              <a:rPr lang="en-GB" b="1" dirty="0"/>
              <a:t>Performance</a:t>
            </a:r>
            <a:r>
              <a:rPr lang="en-GB" dirty="0"/>
              <a:t>: Server Components give you additional tools to optimize performance from the baseline. For example, if you start with an app composed of entirely Client Components, moving non-interactive pieces of your UI to Server Components can reduce the amount of client-side JavaScript needed. This is beneficial for users with slower internet or less powerful devices, as the browser has less client-side JavaScript to download, parse, and execute.</a:t>
            </a:r>
          </a:p>
        </p:txBody>
      </p:sp>
    </p:spTree>
    <p:extLst>
      <p:ext uri="{BB962C8B-B14F-4D97-AF65-F5344CB8AC3E}">
        <p14:creationId xmlns:p14="http://schemas.microsoft.com/office/powerpoint/2010/main" val="34298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F380-83EC-3A17-E760-32C9D488E18C}"/>
              </a:ext>
            </a:extLst>
          </p:cNvPr>
          <p:cNvSpPr>
            <a:spLocks noGrp="1"/>
          </p:cNvSpPr>
          <p:nvPr>
            <p:ph type="title"/>
          </p:nvPr>
        </p:nvSpPr>
        <p:spPr/>
        <p:txBody>
          <a:bodyPr/>
          <a:lstStyle/>
          <a:p>
            <a:r>
              <a:rPr lang="en-IN" dirty="0"/>
              <a:t>Benefits of Server Rendering (Cont.)</a:t>
            </a:r>
          </a:p>
        </p:txBody>
      </p:sp>
      <p:sp>
        <p:nvSpPr>
          <p:cNvPr id="3" name="Content Placeholder 2">
            <a:extLst>
              <a:ext uri="{FF2B5EF4-FFF2-40B4-BE49-F238E27FC236}">
                <a16:creationId xmlns:a16="http://schemas.microsoft.com/office/drawing/2014/main" id="{522909B3-8D72-CD3F-73E8-85CB6686E9DC}"/>
              </a:ext>
            </a:extLst>
          </p:cNvPr>
          <p:cNvSpPr>
            <a:spLocks noGrp="1"/>
          </p:cNvSpPr>
          <p:nvPr>
            <p:ph idx="1"/>
          </p:nvPr>
        </p:nvSpPr>
        <p:spPr/>
        <p:txBody>
          <a:bodyPr/>
          <a:lstStyle/>
          <a:p>
            <a:r>
              <a:rPr lang="en-GB" b="1" dirty="0"/>
              <a:t>Initial Page Load</a:t>
            </a:r>
            <a:r>
              <a:rPr lang="en-GB" dirty="0"/>
              <a:t> and </a:t>
            </a:r>
            <a:r>
              <a:rPr lang="en-GB" b="1" dirty="0"/>
              <a:t>First </a:t>
            </a:r>
            <a:r>
              <a:rPr lang="en-GB" b="1" dirty="0" err="1"/>
              <a:t>Contentful</a:t>
            </a:r>
            <a:r>
              <a:rPr lang="en-GB" b="1" dirty="0"/>
              <a:t> Paint (FCP)</a:t>
            </a:r>
            <a:r>
              <a:rPr lang="en-GB" dirty="0"/>
              <a:t>: On the server, we can generate HTML to allow users to view the page immediately, without waiting for the client to download, parse and execute the JavaScript needed to render the page.</a:t>
            </a:r>
          </a:p>
          <a:p>
            <a:r>
              <a:rPr lang="en-GB" b="1" dirty="0"/>
              <a:t>S</a:t>
            </a:r>
            <a:r>
              <a:rPr lang="en-GB" dirty="0"/>
              <a:t>earch </a:t>
            </a:r>
            <a:r>
              <a:rPr lang="en-GB" b="1" dirty="0"/>
              <a:t>E</a:t>
            </a:r>
            <a:r>
              <a:rPr lang="en-GB" dirty="0"/>
              <a:t>ngine </a:t>
            </a:r>
            <a:r>
              <a:rPr lang="en-GB" b="1" dirty="0"/>
              <a:t>O</a:t>
            </a:r>
            <a:r>
              <a:rPr lang="en-GB" dirty="0"/>
              <a:t>ptimization and </a:t>
            </a:r>
            <a:r>
              <a:rPr lang="en-GB" b="1" dirty="0"/>
              <a:t>S</a:t>
            </a:r>
            <a:r>
              <a:rPr lang="en-GB" dirty="0"/>
              <a:t>ocial </a:t>
            </a:r>
            <a:r>
              <a:rPr lang="en-GB" b="1" dirty="0"/>
              <a:t>N</a:t>
            </a:r>
            <a:r>
              <a:rPr lang="en-GB" dirty="0"/>
              <a:t>etwork </a:t>
            </a:r>
            <a:r>
              <a:rPr lang="en-GB" b="1" dirty="0"/>
              <a:t>S</a:t>
            </a:r>
            <a:r>
              <a:rPr lang="en-GB" dirty="0"/>
              <a:t>hareability: The rendered HTML can be used by search engine bots to index your pages and social network bots to generate social card previews for your pages.</a:t>
            </a:r>
          </a:p>
          <a:p>
            <a:r>
              <a:rPr lang="en-GB" b="1" dirty="0"/>
              <a:t>Streaming</a:t>
            </a:r>
            <a:r>
              <a:rPr lang="en-GB" dirty="0"/>
              <a:t>: Server Components allow you to split the rendering work into chunks and stream them to the client as they become ready. This allows the user to see parts of the page earlier without having to wait for the entire page to be rendered on the server.</a:t>
            </a:r>
          </a:p>
          <a:p>
            <a:endParaRPr lang="en-IN" dirty="0"/>
          </a:p>
        </p:txBody>
      </p:sp>
    </p:spTree>
    <p:extLst>
      <p:ext uri="{BB962C8B-B14F-4D97-AF65-F5344CB8AC3E}">
        <p14:creationId xmlns:p14="http://schemas.microsoft.com/office/powerpoint/2010/main" val="421147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EE02-1DF7-EBC0-C0A7-81E97AF30689}"/>
              </a:ext>
            </a:extLst>
          </p:cNvPr>
          <p:cNvSpPr>
            <a:spLocks noGrp="1"/>
          </p:cNvSpPr>
          <p:nvPr>
            <p:ph type="title"/>
          </p:nvPr>
        </p:nvSpPr>
        <p:spPr/>
        <p:txBody>
          <a:bodyPr/>
          <a:lstStyle/>
          <a:p>
            <a:r>
              <a:rPr lang="en-IN" dirty="0"/>
              <a:t>How are Server Components rendered?</a:t>
            </a:r>
          </a:p>
        </p:txBody>
      </p:sp>
      <p:sp>
        <p:nvSpPr>
          <p:cNvPr id="3" name="Content Placeholder 2">
            <a:extLst>
              <a:ext uri="{FF2B5EF4-FFF2-40B4-BE49-F238E27FC236}">
                <a16:creationId xmlns:a16="http://schemas.microsoft.com/office/drawing/2014/main" id="{1902978B-C715-8A80-BE31-F04949241C8A}"/>
              </a:ext>
            </a:extLst>
          </p:cNvPr>
          <p:cNvSpPr>
            <a:spLocks noGrp="1"/>
          </p:cNvSpPr>
          <p:nvPr>
            <p:ph idx="1"/>
          </p:nvPr>
        </p:nvSpPr>
        <p:spPr/>
        <p:txBody>
          <a:bodyPr/>
          <a:lstStyle/>
          <a:p>
            <a:r>
              <a:rPr lang="en-IN" dirty="0"/>
              <a:t>The rendering work is split into chunks, Each chunk is rendered in two steps:</a:t>
            </a:r>
          </a:p>
          <a:p>
            <a:pPr marL="914400" lvl="1" indent="-457200">
              <a:buFont typeface="+mj-lt"/>
              <a:buAutoNum type="arabicPeriod"/>
            </a:pPr>
            <a:r>
              <a:rPr lang="en-IN" dirty="0"/>
              <a:t>React renders Server Components into a special data format called the </a:t>
            </a:r>
            <a:r>
              <a:rPr lang="en-IN" b="1" dirty="0"/>
              <a:t>React Server Component Payload</a:t>
            </a:r>
            <a:r>
              <a:rPr lang="en-IN" dirty="0"/>
              <a:t> (RSC Payload).</a:t>
            </a:r>
          </a:p>
          <a:p>
            <a:pPr marL="914400" lvl="1" indent="-457200">
              <a:buFont typeface="+mj-lt"/>
              <a:buAutoNum type="arabicPeriod"/>
            </a:pPr>
            <a:r>
              <a:rPr lang="en-IN" dirty="0"/>
              <a:t>Next.js uses the RSC Payload and Client Component JavaScript instructions to render HTML on the server.</a:t>
            </a:r>
          </a:p>
          <a:p>
            <a:r>
              <a:rPr lang="en-IN" dirty="0"/>
              <a:t>Then, on the client:</a:t>
            </a:r>
          </a:p>
          <a:p>
            <a:pPr marL="914400" lvl="1" indent="-457200">
              <a:buFont typeface="+mj-lt"/>
              <a:buAutoNum type="arabicPeriod"/>
            </a:pPr>
            <a:r>
              <a:rPr lang="en-IN" dirty="0"/>
              <a:t>The HTML is used to immediately show a fast non-interactive preview of the route - this is for the initial page load only.</a:t>
            </a:r>
          </a:p>
          <a:p>
            <a:pPr marL="914400" lvl="1" indent="-457200">
              <a:buFont typeface="+mj-lt"/>
              <a:buAutoNum type="arabicPeriod"/>
            </a:pPr>
            <a:r>
              <a:rPr lang="en-IN" dirty="0"/>
              <a:t>The React Server Components Payload is used to reconcile the Client and Server Component trees, and update the DOM.</a:t>
            </a:r>
          </a:p>
          <a:p>
            <a:pPr marL="914400" lvl="1" indent="-457200">
              <a:buFont typeface="+mj-lt"/>
              <a:buAutoNum type="arabicPeriod"/>
            </a:pPr>
            <a:r>
              <a:rPr lang="en-IN" dirty="0"/>
              <a:t>The JavaScript instructions are used to </a:t>
            </a:r>
            <a:r>
              <a:rPr lang="en-IN" b="1" dirty="0"/>
              <a:t>hydrate</a:t>
            </a:r>
            <a:r>
              <a:rPr lang="en-IN" dirty="0"/>
              <a:t> Client Components and make the application interactive.</a:t>
            </a:r>
          </a:p>
          <a:p>
            <a:pPr marL="369888" indent="-457200"/>
            <a:r>
              <a:rPr lang="en-GB" dirty="0"/>
              <a:t>The RSC Payload is a compact binary representation of the rendered React Server Components tree. It's used by React on the client to update the browser's DOM. </a:t>
            </a:r>
          </a:p>
          <a:p>
            <a:pPr marL="369888" indent="-457200"/>
            <a:r>
              <a:rPr lang="en-GB" dirty="0"/>
              <a:t>The RSC Payload contains:</a:t>
            </a:r>
          </a:p>
          <a:p>
            <a:pPr marL="914400" lvl="1" indent="-457200"/>
            <a:r>
              <a:rPr lang="en-GB" dirty="0"/>
              <a:t>The rendered result of Server Components</a:t>
            </a:r>
          </a:p>
          <a:p>
            <a:pPr marL="914400" lvl="1" indent="-457200"/>
            <a:r>
              <a:rPr lang="en-GB" dirty="0"/>
              <a:t>Placeholders for where Client Components should be rendered and references to their JavaScript files</a:t>
            </a:r>
          </a:p>
          <a:p>
            <a:pPr marL="914400" lvl="1" indent="-457200"/>
            <a:r>
              <a:rPr lang="en-GB" dirty="0"/>
              <a:t>Any props passed from a Server Component to a Client Component</a:t>
            </a:r>
          </a:p>
          <a:p>
            <a:pPr marL="369888" indent="-457200"/>
            <a:endParaRPr lang="en-IN" dirty="0"/>
          </a:p>
        </p:txBody>
      </p:sp>
    </p:spTree>
    <p:extLst>
      <p:ext uri="{BB962C8B-B14F-4D97-AF65-F5344CB8AC3E}">
        <p14:creationId xmlns:p14="http://schemas.microsoft.com/office/powerpoint/2010/main" val="360772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36D4-9538-127C-2E3D-B2C746061C97}"/>
              </a:ext>
            </a:extLst>
          </p:cNvPr>
          <p:cNvSpPr>
            <a:spLocks noGrp="1"/>
          </p:cNvSpPr>
          <p:nvPr>
            <p:ph type="title"/>
          </p:nvPr>
        </p:nvSpPr>
        <p:spPr/>
        <p:txBody>
          <a:bodyPr/>
          <a:lstStyle/>
          <a:p>
            <a:r>
              <a:rPr lang="en-IN" dirty="0"/>
              <a:t>Client Components</a:t>
            </a:r>
          </a:p>
        </p:txBody>
      </p:sp>
      <p:sp>
        <p:nvSpPr>
          <p:cNvPr id="3" name="Content Placeholder 2">
            <a:extLst>
              <a:ext uri="{FF2B5EF4-FFF2-40B4-BE49-F238E27FC236}">
                <a16:creationId xmlns:a16="http://schemas.microsoft.com/office/drawing/2014/main" id="{0CA29EB2-3BC7-CA5B-073E-F4A1DFDF1F7A}"/>
              </a:ext>
            </a:extLst>
          </p:cNvPr>
          <p:cNvSpPr>
            <a:spLocks noGrp="1"/>
          </p:cNvSpPr>
          <p:nvPr>
            <p:ph idx="1"/>
          </p:nvPr>
        </p:nvSpPr>
        <p:spPr/>
        <p:txBody>
          <a:bodyPr/>
          <a:lstStyle/>
          <a:p>
            <a:r>
              <a:rPr lang="en-GB" dirty="0"/>
              <a:t>Client Components allow you to write interactive UI that is prerendered on the server and can use client JavaScript to run in the browser.</a:t>
            </a:r>
          </a:p>
          <a:p>
            <a:r>
              <a:rPr lang="en-GB" dirty="0"/>
              <a:t>To use Client Components, you can add the React "use client" directive at the top of a file, above your imports.</a:t>
            </a:r>
          </a:p>
          <a:p>
            <a:r>
              <a:rPr lang="en-GB" dirty="0"/>
              <a:t>"use client" is used to declare a boundary between a Server and Client Component modules. This means that by defining a "use client" in a file, all other modules imported into it, including child components, are considered part of the client bundle.</a:t>
            </a:r>
          </a:p>
          <a:p>
            <a:endParaRPr lang="en-IN" dirty="0"/>
          </a:p>
        </p:txBody>
      </p:sp>
      <p:grpSp>
        <p:nvGrpSpPr>
          <p:cNvPr id="4" name="Canvas 7">
            <a:extLst>
              <a:ext uri="{FF2B5EF4-FFF2-40B4-BE49-F238E27FC236}">
                <a16:creationId xmlns:a16="http://schemas.microsoft.com/office/drawing/2014/main" id="{77E2C3A5-E80F-8337-812D-478DCC57949E}"/>
              </a:ext>
            </a:extLst>
          </p:cNvPr>
          <p:cNvGrpSpPr/>
          <p:nvPr/>
        </p:nvGrpSpPr>
        <p:grpSpPr>
          <a:xfrm>
            <a:off x="528119" y="3634822"/>
            <a:ext cx="5487034" cy="2131415"/>
            <a:chOff x="0" y="0"/>
            <a:chExt cx="5487034" cy="2131415"/>
          </a:xfrm>
        </p:grpSpPr>
        <p:sp>
          <p:nvSpPr>
            <p:cNvPr id="5" name="Rectangle 4">
              <a:extLst>
                <a:ext uri="{FF2B5EF4-FFF2-40B4-BE49-F238E27FC236}">
                  <a16:creationId xmlns:a16="http://schemas.microsoft.com/office/drawing/2014/main" id="{53224DE9-F2E4-A1F5-53B0-2AA363905C38}"/>
                </a:ext>
              </a:extLst>
            </p:cNvPr>
            <p:cNvSpPr/>
            <p:nvPr/>
          </p:nvSpPr>
          <p:spPr>
            <a:xfrm>
              <a:off x="0" y="0"/>
              <a:ext cx="5486400" cy="1743075"/>
            </a:xfrm>
            <a:prstGeom prst="rect">
              <a:avLst/>
            </a:prstGeom>
            <a:solidFill>
              <a:prstClr val="white"/>
            </a:solidFill>
          </p:spPr>
        </p:sp>
        <p:sp>
          <p:nvSpPr>
            <p:cNvPr id="6" name="Text Box 2">
              <a:extLst>
                <a:ext uri="{FF2B5EF4-FFF2-40B4-BE49-F238E27FC236}">
                  <a16:creationId xmlns:a16="http://schemas.microsoft.com/office/drawing/2014/main" id="{C1E17F9C-4ED9-91FB-2CE2-F229C714D0F6}"/>
                </a:ext>
              </a:extLst>
            </p:cNvPr>
            <p:cNvSpPr txBox="1">
              <a:spLocks noChangeArrowheads="1"/>
            </p:cNvSpPr>
            <p:nvPr/>
          </p:nvSpPr>
          <p:spPr bwMode="auto">
            <a:xfrm>
              <a:off x="0" y="292450"/>
              <a:ext cx="5487034" cy="183896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'use client'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Home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&lt;h1&gt;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Hello world from Next.js using client component</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 &lt;/h1&gt;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D109F756-1AA6-9454-499B-E73BF39243D5}"/>
                </a:ext>
              </a:extLst>
            </p:cNvPr>
            <p:cNvSpPr txBox="1">
              <a:spLocks noChangeArrowheads="1"/>
            </p:cNvSpPr>
            <p:nvPr/>
          </p:nvSpPr>
          <p:spPr bwMode="auto">
            <a:xfrm>
              <a:off x="0" y="0"/>
              <a:ext cx="1078864"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spTree>
    <p:extLst>
      <p:ext uri="{BB962C8B-B14F-4D97-AF65-F5344CB8AC3E}">
        <p14:creationId xmlns:p14="http://schemas.microsoft.com/office/powerpoint/2010/main" val="34280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2892-FC49-1584-E5DE-1D5880626B51}"/>
              </a:ext>
            </a:extLst>
          </p:cNvPr>
          <p:cNvSpPr>
            <a:spLocks noGrp="1"/>
          </p:cNvSpPr>
          <p:nvPr>
            <p:ph type="title"/>
          </p:nvPr>
        </p:nvSpPr>
        <p:spPr/>
        <p:txBody>
          <a:bodyPr/>
          <a:lstStyle/>
          <a:p>
            <a:r>
              <a:rPr lang="en-IN" dirty="0"/>
              <a:t>Use case of client component</a:t>
            </a:r>
          </a:p>
        </p:txBody>
      </p:sp>
      <p:sp>
        <p:nvSpPr>
          <p:cNvPr id="3" name="Content Placeholder 2">
            <a:extLst>
              <a:ext uri="{FF2B5EF4-FFF2-40B4-BE49-F238E27FC236}">
                <a16:creationId xmlns:a16="http://schemas.microsoft.com/office/drawing/2014/main" id="{1C13840B-A647-233D-2C6A-8E102D5EB636}"/>
              </a:ext>
            </a:extLst>
          </p:cNvPr>
          <p:cNvSpPr>
            <a:spLocks noGrp="1"/>
          </p:cNvSpPr>
          <p:nvPr>
            <p:ph idx="1"/>
          </p:nvPr>
        </p:nvSpPr>
        <p:spPr/>
        <p:txBody>
          <a:bodyPr/>
          <a:lstStyle/>
          <a:p>
            <a:r>
              <a:rPr lang="en-IN" dirty="0"/>
              <a:t>For example, we want to use </a:t>
            </a:r>
            <a:r>
              <a:rPr lang="en-IN" dirty="0" err="1"/>
              <a:t>React’s</a:t>
            </a:r>
            <a:r>
              <a:rPr lang="en-IN" dirty="0"/>
              <a:t> </a:t>
            </a:r>
            <a:r>
              <a:rPr lang="en-IN" dirty="0" err="1"/>
              <a:t>useState</a:t>
            </a:r>
            <a:r>
              <a:rPr lang="en-IN" dirty="0"/>
              <a:t> hook which can only be used in client side rendering, if you try to use it on server component Next.js will throw an error.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Here, if you do not specify ‘use client’ directive, it will generate below error </a:t>
            </a:r>
          </a:p>
        </p:txBody>
      </p:sp>
      <p:grpSp>
        <p:nvGrpSpPr>
          <p:cNvPr id="4" name="Canvas 7">
            <a:extLst>
              <a:ext uri="{FF2B5EF4-FFF2-40B4-BE49-F238E27FC236}">
                <a16:creationId xmlns:a16="http://schemas.microsoft.com/office/drawing/2014/main" id="{50EFA222-BADF-7429-790B-780997036181}"/>
              </a:ext>
            </a:extLst>
          </p:cNvPr>
          <p:cNvGrpSpPr/>
          <p:nvPr/>
        </p:nvGrpSpPr>
        <p:grpSpPr>
          <a:xfrm>
            <a:off x="528119" y="1668423"/>
            <a:ext cx="5487034" cy="3980606"/>
            <a:chOff x="0" y="0"/>
            <a:chExt cx="5487034" cy="3980606"/>
          </a:xfrm>
        </p:grpSpPr>
        <p:sp>
          <p:nvSpPr>
            <p:cNvPr id="5" name="Rectangle 4">
              <a:extLst>
                <a:ext uri="{FF2B5EF4-FFF2-40B4-BE49-F238E27FC236}">
                  <a16:creationId xmlns:a16="http://schemas.microsoft.com/office/drawing/2014/main" id="{7C467510-B684-21B2-A179-C988B756E2BC}"/>
                </a:ext>
              </a:extLst>
            </p:cNvPr>
            <p:cNvSpPr/>
            <p:nvPr/>
          </p:nvSpPr>
          <p:spPr>
            <a:xfrm>
              <a:off x="0" y="0"/>
              <a:ext cx="5486400" cy="2990850"/>
            </a:xfrm>
            <a:prstGeom prst="rect">
              <a:avLst/>
            </a:prstGeom>
            <a:solidFill>
              <a:prstClr val="white"/>
            </a:solidFill>
          </p:spPr>
        </p:sp>
        <p:sp>
          <p:nvSpPr>
            <p:cNvPr id="6" name="Text Box 2">
              <a:extLst>
                <a:ext uri="{FF2B5EF4-FFF2-40B4-BE49-F238E27FC236}">
                  <a16:creationId xmlns:a16="http://schemas.microsoft.com/office/drawing/2014/main" id="{27FF625A-6A90-5D2F-2E73-8478474E1F60}"/>
                </a:ext>
              </a:extLst>
            </p:cNvPr>
            <p:cNvSpPr txBox="1">
              <a:spLocks noChangeArrowheads="1"/>
            </p:cNvSpPr>
            <p:nvPr/>
          </p:nvSpPr>
          <p:spPr bwMode="auto">
            <a:xfrm>
              <a:off x="0" y="292417"/>
              <a:ext cx="5487034" cy="368818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l">
                <a:spcAft>
                  <a:spcPts val="800"/>
                </a:spcAft>
                <a:buNone/>
              </a:pP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'use client'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useState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'react'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Counter</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count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setCount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useState</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AF00DB"/>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&lt;div&gt;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&lt;p&gt;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You clicked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count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times</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&lt;/p&gt;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&lt;button</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E50000"/>
                  </a:solidFill>
                  <a:effectLst/>
                  <a:latin typeface="Consolas" panose="020B0609020204030204" pitchFamily="49" charset="0"/>
                  <a:ea typeface="Times New Roman" panose="02020603050405020304" pitchFamily="18" charset="0"/>
                  <a:cs typeface="Times New Roman" panose="02020603050405020304" pitchFamily="18" charset="0"/>
                </a:rPr>
                <a:t>onClick</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err="1">
                  <a:solidFill>
                    <a:srgbClr val="795E26"/>
                  </a:solidFill>
                  <a:effectLst/>
                  <a:latin typeface="Consolas" panose="020B0609020204030204" pitchFamily="49" charset="0"/>
                  <a:ea typeface="Times New Roman" panose="02020603050405020304" pitchFamily="18" charset="0"/>
                  <a:cs typeface="Times New Roman" panose="02020603050405020304" pitchFamily="18" charset="0"/>
                </a:rPr>
                <a:t>setCount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70C1"/>
                  </a:solidFill>
                  <a:effectLst/>
                  <a:latin typeface="Consolas" panose="020B0609020204030204" pitchFamily="49" charset="0"/>
                  <a:ea typeface="Times New Roman" panose="02020603050405020304" pitchFamily="18" charset="0"/>
                  <a:cs typeface="Times New Roman" panose="02020603050405020304" pitchFamily="18" charset="0"/>
                </a:rPr>
                <a:t>count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IN" sz="1050"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Click me</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&lt;/button&gt;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kern="0" dirty="0">
                  <a:solidFill>
                    <a:srgbClr val="800000"/>
                  </a:solidFill>
                  <a:effectLst/>
                  <a:latin typeface="Consolas" panose="020B0609020204030204" pitchFamily="49" charset="0"/>
                  <a:ea typeface="Times New Roman" panose="02020603050405020304" pitchFamily="18" charset="0"/>
                  <a:cs typeface="Times New Roman" panose="02020603050405020304" pitchFamily="18" charset="0"/>
                </a:rPr>
                <a:t>&lt;/div&gt;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buNone/>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p>
              <a:pPr marL="0" marR="0" algn="l">
                <a:spcAft>
                  <a:spcPts val="800"/>
                </a:spcAft>
              </a:pPr>
              <a:r>
                <a:rPr lang="en-IN" sz="105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Text Box 2">
              <a:extLst>
                <a:ext uri="{FF2B5EF4-FFF2-40B4-BE49-F238E27FC236}">
                  <a16:creationId xmlns:a16="http://schemas.microsoft.com/office/drawing/2014/main" id="{C4B73E3D-4D3E-543A-D034-52ABC8D1C390}"/>
                </a:ext>
              </a:extLst>
            </p:cNvPr>
            <p:cNvSpPr txBox="1">
              <a:spLocks noChangeArrowheads="1"/>
            </p:cNvSpPr>
            <p:nvPr/>
          </p:nvSpPr>
          <p:spPr bwMode="auto">
            <a:xfrm>
              <a:off x="0" y="0"/>
              <a:ext cx="1078864" cy="2819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gn="just">
                <a:lnSpc>
                  <a:spcPts val="1425"/>
                </a:lnSpc>
                <a:spcAft>
                  <a:spcPts val="800"/>
                </a:spcAft>
              </a:pPr>
              <a:r>
                <a:rPr lang="en-IN" sz="1050" kern="100">
                  <a:solidFill>
                    <a:srgbClr val="000000"/>
                  </a:solidFill>
                  <a:effectLst/>
                  <a:latin typeface="Consolas" panose="020B0609020204030204" pitchFamily="49" charset="0"/>
                  <a:ea typeface="Times New Roman" panose="02020603050405020304" pitchFamily="18" charset="0"/>
                  <a:cs typeface="Shruti" panose="020B0502040204020203" pitchFamily="34" charset="0"/>
                </a:rPr>
                <a:t>app/page.tsx</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p:txBody>
        </p:sp>
      </p:grpSp>
      <p:grpSp>
        <p:nvGrpSpPr>
          <p:cNvPr id="8" name="Canvas 14">
            <a:extLst>
              <a:ext uri="{FF2B5EF4-FFF2-40B4-BE49-F238E27FC236}">
                <a16:creationId xmlns:a16="http://schemas.microsoft.com/office/drawing/2014/main" id="{668B1725-D801-5321-DFA0-643F0FDA7357}"/>
              </a:ext>
            </a:extLst>
          </p:cNvPr>
          <p:cNvGrpSpPr/>
          <p:nvPr/>
        </p:nvGrpSpPr>
        <p:grpSpPr>
          <a:xfrm>
            <a:off x="6299233" y="2079374"/>
            <a:ext cx="5476240" cy="2952750"/>
            <a:chOff x="0" y="0"/>
            <a:chExt cx="5476240" cy="2952750"/>
          </a:xfrm>
        </p:grpSpPr>
        <p:sp>
          <p:nvSpPr>
            <p:cNvPr id="9" name="Rectangle 8">
              <a:extLst>
                <a:ext uri="{FF2B5EF4-FFF2-40B4-BE49-F238E27FC236}">
                  <a16:creationId xmlns:a16="http://schemas.microsoft.com/office/drawing/2014/main" id="{B571FF40-EBDC-E145-47AE-5B30874B3B94}"/>
                </a:ext>
              </a:extLst>
            </p:cNvPr>
            <p:cNvSpPr/>
            <p:nvPr/>
          </p:nvSpPr>
          <p:spPr>
            <a:xfrm>
              <a:off x="0" y="0"/>
              <a:ext cx="5476240" cy="2952750"/>
            </a:xfrm>
            <a:prstGeom prst="rect">
              <a:avLst/>
            </a:prstGeom>
            <a:solidFill>
              <a:prstClr val="white"/>
            </a:solidFill>
          </p:spPr>
        </p:sp>
        <p:pic>
          <p:nvPicPr>
            <p:cNvPr id="10" name="Picture 9">
              <a:extLst>
                <a:ext uri="{FF2B5EF4-FFF2-40B4-BE49-F238E27FC236}">
                  <a16:creationId xmlns:a16="http://schemas.microsoft.com/office/drawing/2014/main" id="{17754A7B-EF75-319C-F8E8-20A9568CD45A}"/>
                </a:ext>
              </a:extLst>
            </p:cNvPr>
            <p:cNvPicPr>
              <a:picLocks noChangeAspect="1"/>
            </p:cNvPicPr>
            <p:nvPr/>
          </p:nvPicPr>
          <p:blipFill>
            <a:blip r:embed="rId2"/>
            <a:stretch>
              <a:fillRect/>
            </a:stretch>
          </p:blipFill>
          <p:spPr>
            <a:xfrm>
              <a:off x="0" y="0"/>
              <a:ext cx="5476240" cy="2867024"/>
            </a:xfrm>
            <a:prstGeom prst="rect">
              <a:avLst/>
            </a:prstGeom>
          </p:spPr>
        </p:pic>
      </p:grpSp>
    </p:spTree>
    <p:extLst>
      <p:ext uri="{BB962C8B-B14F-4D97-AF65-F5344CB8AC3E}">
        <p14:creationId xmlns:p14="http://schemas.microsoft.com/office/powerpoint/2010/main" val="276404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222D-66F6-97BF-8A3A-72B9697EB1C3}"/>
              </a:ext>
            </a:extLst>
          </p:cNvPr>
          <p:cNvSpPr>
            <a:spLocks noGrp="1"/>
          </p:cNvSpPr>
          <p:nvPr>
            <p:ph type="title"/>
          </p:nvPr>
        </p:nvSpPr>
        <p:spPr/>
        <p:txBody>
          <a:bodyPr/>
          <a:lstStyle/>
          <a:p>
            <a:r>
              <a:rPr lang="en-IN" dirty="0"/>
              <a:t>How are Client Components Rendered?</a:t>
            </a:r>
          </a:p>
        </p:txBody>
      </p:sp>
      <p:sp>
        <p:nvSpPr>
          <p:cNvPr id="3" name="Content Placeholder 2">
            <a:extLst>
              <a:ext uri="{FF2B5EF4-FFF2-40B4-BE49-F238E27FC236}">
                <a16:creationId xmlns:a16="http://schemas.microsoft.com/office/drawing/2014/main" id="{FC82D9A4-6C99-FBD6-8AF2-A287E37308E6}"/>
              </a:ext>
            </a:extLst>
          </p:cNvPr>
          <p:cNvSpPr>
            <a:spLocks noGrp="1"/>
          </p:cNvSpPr>
          <p:nvPr>
            <p:ph idx="1"/>
          </p:nvPr>
        </p:nvSpPr>
        <p:spPr/>
        <p:txBody>
          <a:bodyPr/>
          <a:lstStyle/>
          <a:p>
            <a:r>
              <a:rPr lang="en-IN" dirty="0"/>
              <a:t>In Next.js, Client Components are rendered differently depending on whether the request is part of a </a:t>
            </a:r>
            <a:r>
              <a:rPr lang="en-IN" b="1" dirty="0"/>
              <a:t>full page load</a:t>
            </a:r>
            <a:r>
              <a:rPr lang="en-IN" dirty="0"/>
              <a:t> (an initial visit to your application or a page reload triggered by a browser refresh) or a </a:t>
            </a:r>
            <a:r>
              <a:rPr lang="en-IN" b="1" dirty="0"/>
              <a:t>subsequent navigation</a:t>
            </a:r>
            <a:r>
              <a:rPr lang="en-IN" dirty="0"/>
              <a:t>.</a:t>
            </a:r>
          </a:p>
          <a:p>
            <a:endParaRPr lang="en-GB" dirty="0"/>
          </a:p>
          <a:p>
            <a:pPr lvl="1"/>
            <a:endParaRPr lang="en-IN" dirty="0"/>
          </a:p>
        </p:txBody>
      </p:sp>
    </p:spTree>
    <p:extLst>
      <p:ext uri="{BB962C8B-B14F-4D97-AF65-F5344CB8AC3E}">
        <p14:creationId xmlns:p14="http://schemas.microsoft.com/office/powerpoint/2010/main" val="3750631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CAF-AC23-1479-3D45-B4BB8DB3C3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29B389-D61B-80B6-9C84-48893C6EBA54}"/>
              </a:ext>
            </a:extLst>
          </p:cNvPr>
          <p:cNvSpPr>
            <a:spLocks noGrp="1"/>
          </p:cNvSpPr>
          <p:nvPr>
            <p:ph idx="1"/>
          </p:nvPr>
        </p:nvSpPr>
        <p:spPr/>
        <p:txBody>
          <a:bodyPr/>
          <a:lstStyle/>
          <a:p>
            <a:r>
              <a:rPr lang="en-IN" b="1" dirty="0"/>
              <a:t>Full Page Load</a:t>
            </a:r>
            <a:r>
              <a:rPr lang="en-IN" dirty="0"/>
              <a:t>: To optimize the initial page load, Next.js will use </a:t>
            </a:r>
            <a:r>
              <a:rPr lang="en-IN" dirty="0" err="1"/>
              <a:t>React's</a:t>
            </a:r>
            <a:r>
              <a:rPr lang="en-IN" dirty="0"/>
              <a:t> APIs to render a static HTML preview on the server for both Client and Server Components. </a:t>
            </a:r>
          </a:p>
          <a:p>
            <a:pPr lvl="1"/>
            <a:r>
              <a:rPr lang="en-IN" dirty="0"/>
              <a:t>This means, when the user first visits your application, they will see the content of the page immediately, without having to wait for the client to download, parse, and execute the Client Component JavaScript.</a:t>
            </a:r>
          </a:p>
          <a:p>
            <a:pPr lvl="1"/>
            <a:r>
              <a:rPr lang="en-GB" dirty="0"/>
              <a:t>On the server:</a:t>
            </a:r>
          </a:p>
          <a:p>
            <a:pPr lvl="2"/>
            <a:r>
              <a:rPr lang="en-GB" dirty="0"/>
              <a:t>React renders Server Components into a special data format called the React Server Component Payload (RSC Payload), which includes references to Client Components.</a:t>
            </a:r>
          </a:p>
          <a:p>
            <a:pPr lvl="2"/>
            <a:r>
              <a:rPr lang="en-GB" dirty="0"/>
              <a:t>Next.js uses the RSC Payload and Client Component JavaScript to render HTML for the route on the server.</a:t>
            </a:r>
          </a:p>
          <a:p>
            <a:pPr lvl="1"/>
            <a:r>
              <a:rPr lang="en-GB" dirty="0"/>
              <a:t>Then, on the client:</a:t>
            </a:r>
          </a:p>
          <a:p>
            <a:pPr lvl="2"/>
            <a:r>
              <a:rPr lang="en-GB" dirty="0"/>
              <a:t>The HTML is used to immediately show a fast non-interactive initial preview of the route.</a:t>
            </a:r>
          </a:p>
          <a:p>
            <a:pPr lvl="2"/>
            <a:r>
              <a:rPr lang="en-GB" dirty="0"/>
              <a:t>The RSC Payload is used to reconcile the Client and Server Component trees, and update the DOM.</a:t>
            </a:r>
          </a:p>
          <a:p>
            <a:pPr lvl="2"/>
            <a:r>
              <a:rPr lang="en-GB" dirty="0"/>
              <a:t>The JavaScript instructions are used to hydrate Client Components and make their UI interactive. (Hydration is the process of attaching event listeners to the DOM, to make the static HTML interactive.)</a:t>
            </a:r>
            <a:endParaRPr lang="en-IN" dirty="0"/>
          </a:p>
          <a:p>
            <a:r>
              <a:rPr lang="en-IN" b="1" dirty="0"/>
              <a:t>Subsequent Navigations</a:t>
            </a:r>
            <a:r>
              <a:rPr lang="en-IN" dirty="0"/>
              <a:t>: On subsequent navigations, Client Components are rendered entirely on the client, without the server-rendered HTML.</a:t>
            </a:r>
          </a:p>
          <a:p>
            <a:pPr lvl="1"/>
            <a:r>
              <a:rPr lang="en-IN" dirty="0"/>
              <a:t>This means the Client Component JavaScript bundle is downloaded and parsed. Once the bundle is ready, React will use the RSC Payload to reconcile the Client and Server Component trees, and update the DOM.</a:t>
            </a:r>
          </a:p>
          <a:p>
            <a:pPr lvl="1"/>
            <a:endParaRPr lang="en-IN" dirty="0"/>
          </a:p>
        </p:txBody>
      </p:sp>
    </p:spTree>
    <p:extLst>
      <p:ext uri="{BB962C8B-B14F-4D97-AF65-F5344CB8AC3E}">
        <p14:creationId xmlns:p14="http://schemas.microsoft.com/office/powerpoint/2010/main" val="374358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F32F-ED91-F2E9-ADC6-4717559DD470}"/>
              </a:ext>
            </a:extLst>
          </p:cNvPr>
          <p:cNvSpPr>
            <a:spLocks noGrp="1"/>
          </p:cNvSpPr>
          <p:nvPr>
            <p:ph type="title"/>
          </p:nvPr>
        </p:nvSpPr>
        <p:spPr/>
        <p:txBody>
          <a:bodyPr/>
          <a:lstStyle/>
          <a:p>
            <a:r>
              <a:rPr lang="en-GB" dirty="0"/>
              <a:t>Creating Next.js application</a:t>
            </a:r>
            <a:endParaRPr lang="en-IN" dirty="0"/>
          </a:p>
        </p:txBody>
      </p:sp>
      <p:sp>
        <p:nvSpPr>
          <p:cNvPr id="3" name="Content Placeholder 2">
            <a:extLst>
              <a:ext uri="{FF2B5EF4-FFF2-40B4-BE49-F238E27FC236}">
                <a16:creationId xmlns:a16="http://schemas.microsoft.com/office/drawing/2014/main" id="{65F71A0F-09CA-6EBB-A794-A93F10814AB4}"/>
              </a:ext>
            </a:extLst>
          </p:cNvPr>
          <p:cNvSpPr>
            <a:spLocks noGrp="1"/>
          </p:cNvSpPr>
          <p:nvPr>
            <p:ph idx="1"/>
          </p:nvPr>
        </p:nvSpPr>
        <p:spPr/>
        <p:txBody>
          <a:bodyPr/>
          <a:lstStyle/>
          <a:p>
            <a:r>
              <a:rPr lang="en-GB" dirty="0"/>
              <a:t>System requirement:</a:t>
            </a:r>
          </a:p>
          <a:p>
            <a:pPr lvl="1"/>
            <a:r>
              <a:rPr lang="en-GB" dirty="0"/>
              <a:t>Node.js 18.18 or later.</a:t>
            </a:r>
          </a:p>
          <a:p>
            <a:pPr lvl="1"/>
            <a:r>
              <a:rPr lang="en-GB" dirty="0"/>
              <a:t>macOS, Windows (including WSL) and </a:t>
            </a:r>
            <a:r>
              <a:rPr lang="en-GB" dirty="0" err="1"/>
              <a:t>linux</a:t>
            </a:r>
            <a:r>
              <a:rPr lang="en-GB" dirty="0"/>
              <a:t> are supported.</a:t>
            </a:r>
          </a:p>
          <a:p>
            <a:r>
              <a:rPr lang="en-GB" dirty="0"/>
              <a:t>Installation Types:</a:t>
            </a:r>
          </a:p>
          <a:p>
            <a:pPr lvl="1"/>
            <a:r>
              <a:rPr lang="en-GB" dirty="0"/>
              <a:t>Automatic installation</a:t>
            </a:r>
          </a:p>
          <a:p>
            <a:pPr lvl="1"/>
            <a:r>
              <a:rPr lang="en-GB" dirty="0"/>
              <a:t>Manual installation (we are not going to cover this)</a:t>
            </a:r>
          </a:p>
          <a:p>
            <a:r>
              <a:rPr lang="en-GB" dirty="0"/>
              <a:t>Automatic Installation:</a:t>
            </a:r>
          </a:p>
          <a:p>
            <a:pPr lvl="1"/>
            <a:r>
              <a:rPr lang="en-GB" dirty="0"/>
              <a:t>In order to install Next.js application we need to fire following command,</a:t>
            </a:r>
          </a:p>
          <a:p>
            <a:pPr lvl="1"/>
            <a:endParaRPr lang="en-GB" dirty="0"/>
          </a:p>
          <a:p>
            <a:pPr lvl="1"/>
            <a:r>
              <a:rPr lang="en-IN" dirty="0"/>
              <a:t>In this automatic installation process you will prompt following questions,</a:t>
            </a:r>
            <a:endParaRPr lang="en-GB" dirty="0"/>
          </a:p>
          <a:p>
            <a:pPr lvl="1"/>
            <a:endParaRPr lang="en-GB" dirty="0"/>
          </a:p>
        </p:txBody>
      </p:sp>
      <p:sp>
        <p:nvSpPr>
          <p:cNvPr id="6" name="Rectangle 5">
            <a:extLst>
              <a:ext uri="{FF2B5EF4-FFF2-40B4-BE49-F238E27FC236}">
                <a16:creationId xmlns:a16="http://schemas.microsoft.com/office/drawing/2014/main" id="{1C33095E-0FFA-1F12-0BAD-E08C05AAAA2A}"/>
              </a:ext>
            </a:extLst>
          </p:cNvPr>
          <p:cNvSpPr/>
          <p:nvPr/>
        </p:nvSpPr>
        <p:spPr>
          <a:xfrm>
            <a:off x="1044168" y="3838222"/>
            <a:ext cx="7266913" cy="338554"/>
          </a:xfrm>
          <a:prstGeom prst="rect">
            <a:avLst/>
          </a:prstGeom>
          <a:solidFill>
            <a:schemeClr val="tx1"/>
          </a:solidFill>
          <a:ln>
            <a:noFill/>
          </a:ln>
        </p:spPr>
        <p:txBody>
          <a:bodyPr wrap="square">
            <a:spAutoFit/>
          </a:bodyPr>
          <a:lstStyle/>
          <a:p>
            <a:r>
              <a:rPr lang="en-GB" sz="1600" dirty="0" err="1">
                <a:solidFill>
                  <a:schemeClr val="bg1"/>
                </a:solidFill>
                <a:latin typeface="Consolas" panose="020B0609020204030204" pitchFamily="49" charset="0"/>
              </a:rPr>
              <a:t>npx</a:t>
            </a:r>
            <a:r>
              <a:rPr lang="en-GB" sz="1600" dirty="0">
                <a:solidFill>
                  <a:schemeClr val="bg1"/>
                </a:solidFill>
                <a:latin typeface="Consolas" panose="020B0609020204030204" pitchFamily="49" charset="0"/>
              </a:rPr>
              <a:t> </a:t>
            </a:r>
            <a:r>
              <a:rPr lang="en-GB" sz="1600" dirty="0" err="1">
                <a:solidFill>
                  <a:schemeClr val="bg1"/>
                </a:solidFill>
                <a:latin typeface="Consolas" panose="020B0609020204030204" pitchFamily="49" charset="0"/>
              </a:rPr>
              <a:t>create-next-app@latest</a:t>
            </a:r>
            <a:endParaRPr lang="en-GB" sz="1600" dirty="0">
              <a:solidFill>
                <a:schemeClr val="bg1"/>
              </a:solidFill>
              <a:latin typeface="Consolas" panose="020B0609020204030204" pitchFamily="49" charset="0"/>
            </a:endParaRPr>
          </a:p>
        </p:txBody>
      </p:sp>
      <p:pic>
        <p:nvPicPr>
          <p:cNvPr id="7" name="Picture 6">
            <a:extLst>
              <a:ext uri="{FF2B5EF4-FFF2-40B4-BE49-F238E27FC236}">
                <a16:creationId xmlns:a16="http://schemas.microsoft.com/office/drawing/2014/main" id="{FD3D6B3B-5F2F-A8A4-690E-F17FE62A9C4C}"/>
              </a:ext>
            </a:extLst>
          </p:cNvPr>
          <p:cNvPicPr>
            <a:picLocks noChangeAspect="1"/>
          </p:cNvPicPr>
          <p:nvPr/>
        </p:nvPicPr>
        <p:blipFill>
          <a:blip r:embed="rId2"/>
          <a:stretch>
            <a:fillRect/>
          </a:stretch>
        </p:blipFill>
        <p:spPr>
          <a:xfrm>
            <a:off x="1044168" y="4535325"/>
            <a:ext cx="7256020" cy="1847367"/>
          </a:xfrm>
          <a:prstGeom prst="rect">
            <a:avLst/>
          </a:prstGeom>
        </p:spPr>
      </p:pic>
    </p:spTree>
    <p:extLst>
      <p:ext uri="{BB962C8B-B14F-4D97-AF65-F5344CB8AC3E}">
        <p14:creationId xmlns:p14="http://schemas.microsoft.com/office/powerpoint/2010/main" val="49839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A176-E9FF-25BB-0A2C-066B784303A0}"/>
              </a:ext>
            </a:extLst>
          </p:cNvPr>
          <p:cNvSpPr>
            <a:spLocks noGrp="1"/>
          </p:cNvSpPr>
          <p:nvPr>
            <p:ph type="title"/>
          </p:nvPr>
        </p:nvSpPr>
        <p:spPr/>
        <p:txBody>
          <a:bodyPr/>
          <a:lstStyle/>
          <a:p>
            <a:r>
              <a:rPr lang="en-IN" dirty="0"/>
              <a:t>Server and Client Composition Patterns</a:t>
            </a:r>
          </a:p>
        </p:txBody>
      </p:sp>
      <p:sp>
        <p:nvSpPr>
          <p:cNvPr id="3" name="Content Placeholder 2">
            <a:extLst>
              <a:ext uri="{FF2B5EF4-FFF2-40B4-BE49-F238E27FC236}">
                <a16:creationId xmlns:a16="http://schemas.microsoft.com/office/drawing/2014/main" id="{2AC2E66A-2200-D49C-3609-5A9C8EB46F2F}"/>
              </a:ext>
            </a:extLst>
          </p:cNvPr>
          <p:cNvSpPr>
            <a:spLocks noGrp="1"/>
          </p:cNvSpPr>
          <p:nvPr>
            <p:ph idx="1"/>
          </p:nvPr>
        </p:nvSpPr>
        <p:spPr/>
        <p:txBody>
          <a:bodyPr/>
          <a:lstStyle/>
          <a:p>
            <a:r>
              <a:rPr lang="en-IN" dirty="0"/>
              <a:t>When building React applications, you will need to consider what parts of your application should be rendered on the server or the client. </a:t>
            </a:r>
          </a:p>
          <a:p>
            <a:r>
              <a:rPr lang="en-IN" dirty="0"/>
              <a:t>When to use Server and Client Components?</a:t>
            </a:r>
          </a:p>
        </p:txBody>
      </p:sp>
      <p:graphicFrame>
        <p:nvGraphicFramePr>
          <p:cNvPr id="4" name="Table 3">
            <a:extLst>
              <a:ext uri="{FF2B5EF4-FFF2-40B4-BE49-F238E27FC236}">
                <a16:creationId xmlns:a16="http://schemas.microsoft.com/office/drawing/2014/main" id="{98E196C2-FE86-B154-AFA1-CADD6AAB7228}"/>
              </a:ext>
            </a:extLst>
          </p:cNvPr>
          <p:cNvGraphicFramePr>
            <a:graphicFrameLocks noGrp="1"/>
          </p:cNvGraphicFramePr>
          <p:nvPr>
            <p:extLst>
              <p:ext uri="{D42A27DB-BD31-4B8C-83A1-F6EECF244321}">
                <p14:modId xmlns:p14="http://schemas.microsoft.com/office/powerpoint/2010/main" val="3375567527"/>
              </p:ext>
            </p:extLst>
          </p:nvPr>
        </p:nvGraphicFramePr>
        <p:xfrm>
          <a:off x="496424" y="2099737"/>
          <a:ext cx="11488847" cy="3642360"/>
        </p:xfrm>
        <a:graphic>
          <a:graphicData uri="http://schemas.openxmlformats.org/drawingml/2006/table">
            <a:tbl>
              <a:tblPr firstRow="1" bandRow="1">
                <a:tableStyleId>{5C22544A-7EE6-4342-B048-85BDC9FD1C3A}</a:tableStyleId>
              </a:tblPr>
              <a:tblGrid>
                <a:gridCol w="8827129">
                  <a:extLst>
                    <a:ext uri="{9D8B030D-6E8A-4147-A177-3AD203B41FA5}">
                      <a16:colId xmlns:a16="http://schemas.microsoft.com/office/drawing/2014/main" val="3898461524"/>
                    </a:ext>
                  </a:extLst>
                </a:gridCol>
                <a:gridCol w="1339913">
                  <a:extLst>
                    <a:ext uri="{9D8B030D-6E8A-4147-A177-3AD203B41FA5}">
                      <a16:colId xmlns:a16="http://schemas.microsoft.com/office/drawing/2014/main" val="2515699029"/>
                    </a:ext>
                  </a:extLst>
                </a:gridCol>
                <a:gridCol w="1321805">
                  <a:extLst>
                    <a:ext uri="{9D8B030D-6E8A-4147-A177-3AD203B41FA5}">
                      <a16:colId xmlns:a16="http://schemas.microsoft.com/office/drawing/2014/main" val="1581671580"/>
                    </a:ext>
                  </a:extLst>
                </a:gridCol>
              </a:tblGrid>
              <a:tr h="0">
                <a:tc>
                  <a:txBody>
                    <a:bodyPr/>
                    <a:lstStyle/>
                    <a:p>
                      <a:pPr marL="0" marR="0" algn="just">
                        <a:lnSpc>
                          <a:spcPct val="115000"/>
                        </a:lnSpc>
                        <a:spcAft>
                          <a:spcPts val="800"/>
                        </a:spcAft>
                        <a:buNone/>
                      </a:pPr>
                      <a:r>
                        <a:rPr lang="en-IN" sz="2000" kern="100">
                          <a:effectLst/>
                        </a:rPr>
                        <a:t>What do you need to do?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tc>
                  <a:txBody>
                    <a:bodyPr/>
                    <a:lstStyle/>
                    <a:p>
                      <a:pPr marL="0" marR="0" algn="just">
                        <a:lnSpc>
                          <a:spcPct val="115000"/>
                        </a:lnSpc>
                        <a:spcAft>
                          <a:spcPts val="800"/>
                        </a:spcAft>
                        <a:buNone/>
                      </a:pPr>
                      <a:r>
                        <a:rPr lang="en-IN" sz="2000" kern="100">
                          <a:effectLst/>
                        </a:rPr>
                        <a:t>Server Component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tc>
                  <a:txBody>
                    <a:bodyPr/>
                    <a:lstStyle/>
                    <a:p>
                      <a:pPr marL="0" marR="0" algn="just">
                        <a:lnSpc>
                          <a:spcPct val="115000"/>
                        </a:lnSpc>
                        <a:spcAft>
                          <a:spcPts val="800"/>
                        </a:spcAft>
                        <a:buNone/>
                      </a:pPr>
                      <a:r>
                        <a:rPr lang="en-IN" sz="2000" kern="100">
                          <a:effectLst/>
                        </a:rPr>
                        <a:t>Client Component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b"/>
                </a:tc>
                <a:extLst>
                  <a:ext uri="{0D108BD9-81ED-4DB2-BD59-A6C34878D82A}">
                    <a16:rowId xmlns:a16="http://schemas.microsoft.com/office/drawing/2014/main" val="2006757391"/>
                  </a:ext>
                </a:extLst>
              </a:tr>
              <a:tr h="0">
                <a:tc>
                  <a:txBody>
                    <a:bodyPr/>
                    <a:lstStyle/>
                    <a:p>
                      <a:pPr marL="0" marR="0" algn="just">
                        <a:lnSpc>
                          <a:spcPct val="115000"/>
                        </a:lnSpc>
                        <a:spcAft>
                          <a:spcPts val="800"/>
                        </a:spcAft>
                        <a:buNone/>
                      </a:pPr>
                      <a:r>
                        <a:rPr lang="en-IN" sz="2000" kern="100">
                          <a:effectLst/>
                        </a:rPr>
                        <a:t>Fetch data</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dirty="0">
                          <a:effectLst/>
                        </a:rPr>
                        <a:t>YES</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250531903"/>
                  </a:ext>
                </a:extLst>
              </a:tr>
              <a:tr h="0">
                <a:tc>
                  <a:txBody>
                    <a:bodyPr/>
                    <a:lstStyle/>
                    <a:p>
                      <a:pPr marL="0" marR="0" algn="just">
                        <a:lnSpc>
                          <a:spcPct val="115000"/>
                        </a:lnSpc>
                        <a:spcAft>
                          <a:spcPts val="800"/>
                        </a:spcAft>
                        <a:buNone/>
                      </a:pPr>
                      <a:r>
                        <a:rPr lang="en-IN" sz="2000" kern="100">
                          <a:effectLst/>
                        </a:rPr>
                        <a:t>Access backend resources (directly)</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199261139"/>
                  </a:ext>
                </a:extLst>
              </a:tr>
              <a:tr h="0">
                <a:tc>
                  <a:txBody>
                    <a:bodyPr/>
                    <a:lstStyle/>
                    <a:p>
                      <a:pPr marL="0" marR="0" algn="just">
                        <a:lnSpc>
                          <a:spcPct val="115000"/>
                        </a:lnSpc>
                        <a:spcAft>
                          <a:spcPts val="800"/>
                        </a:spcAft>
                        <a:buNone/>
                      </a:pPr>
                      <a:r>
                        <a:rPr lang="en-IN" sz="2000" kern="100" dirty="0">
                          <a:effectLst/>
                        </a:rPr>
                        <a:t>Keep sensitive information on the server (access tokens, API keys, etc)</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905958856"/>
                  </a:ext>
                </a:extLst>
              </a:tr>
              <a:tr h="0">
                <a:tc>
                  <a:txBody>
                    <a:bodyPr/>
                    <a:lstStyle/>
                    <a:p>
                      <a:pPr marL="0" marR="0" algn="just">
                        <a:lnSpc>
                          <a:spcPct val="115000"/>
                        </a:lnSpc>
                        <a:spcAft>
                          <a:spcPts val="800"/>
                        </a:spcAft>
                        <a:buNone/>
                      </a:pPr>
                      <a:r>
                        <a:rPr lang="en-IN" sz="2000" kern="100" dirty="0">
                          <a:effectLst/>
                        </a:rPr>
                        <a:t>Keep large dependencies on the server / Reduce client-side JavaScript</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028979077"/>
                  </a:ext>
                </a:extLst>
              </a:tr>
              <a:tr h="0">
                <a:tc>
                  <a:txBody>
                    <a:bodyPr/>
                    <a:lstStyle/>
                    <a:p>
                      <a:pPr marL="0" marR="0" algn="just">
                        <a:lnSpc>
                          <a:spcPct val="115000"/>
                        </a:lnSpc>
                        <a:spcAft>
                          <a:spcPts val="800"/>
                        </a:spcAft>
                        <a:buNone/>
                      </a:pPr>
                      <a:r>
                        <a:rPr lang="en-IN" sz="2000" kern="100">
                          <a:effectLst/>
                        </a:rPr>
                        <a:t>Add interactivity and event listeners (onClick(), onChange(), etc)</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4157140565"/>
                  </a:ext>
                </a:extLst>
              </a:tr>
              <a:tr h="0">
                <a:tc>
                  <a:txBody>
                    <a:bodyPr/>
                    <a:lstStyle/>
                    <a:p>
                      <a:pPr marL="0" marR="0" algn="just">
                        <a:lnSpc>
                          <a:spcPct val="115000"/>
                        </a:lnSpc>
                        <a:spcAft>
                          <a:spcPts val="800"/>
                        </a:spcAft>
                        <a:buNone/>
                      </a:pPr>
                      <a:r>
                        <a:rPr lang="en-IN" sz="2000" kern="100">
                          <a:effectLst/>
                        </a:rPr>
                        <a:t>Use State and Lifecycle Effects (useState(), useReducer(), useEffect(), etc)</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420162072"/>
                  </a:ext>
                </a:extLst>
              </a:tr>
              <a:tr h="0">
                <a:tc>
                  <a:txBody>
                    <a:bodyPr/>
                    <a:lstStyle/>
                    <a:p>
                      <a:pPr marL="0" marR="0" algn="just">
                        <a:lnSpc>
                          <a:spcPct val="115000"/>
                        </a:lnSpc>
                        <a:spcAft>
                          <a:spcPts val="800"/>
                        </a:spcAft>
                        <a:buNone/>
                      </a:pPr>
                      <a:r>
                        <a:rPr lang="en-IN" sz="2000" kern="100">
                          <a:effectLst/>
                        </a:rPr>
                        <a:t>Use browser-only APIs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140301712"/>
                  </a:ext>
                </a:extLst>
              </a:tr>
              <a:tr h="0">
                <a:tc>
                  <a:txBody>
                    <a:bodyPr/>
                    <a:lstStyle/>
                    <a:p>
                      <a:pPr marL="0" marR="0" algn="just">
                        <a:lnSpc>
                          <a:spcPct val="115000"/>
                        </a:lnSpc>
                        <a:spcAft>
                          <a:spcPts val="800"/>
                        </a:spcAft>
                        <a:buNone/>
                      </a:pPr>
                      <a:r>
                        <a:rPr lang="en-IN" sz="2000" kern="100">
                          <a:effectLst/>
                        </a:rPr>
                        <a:t>Use custom hooks that depend on state, effects, or browser-only APIs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YES</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765465542"/>
                  </a:ext>
                </a:extLst>
              </a:tr>
              <a:tr h="0">
                <a:tc>
                  <a:txBody>
                    <a:bodyPr/>
                    <a:lstStyle/>
                    <a:p>
                      <a:pPr marL="0" marR="0" algn="just">
                        <a:lnSpc>
                          <a:spcPct val="115000"/>
                        </a:lnSpc>
                        <a:spcAft>
                          <a:spcPts val="800"/>
                        </a:spcAft>
                        <a:buNone/>
                      </a:pPr>
                      <a:r>
                        <a:rPr lang="en-IN" sz="2000" kern="100" dirty="0">
                          <a:effectLst/>
                        </a:rPr>
                        <a:t>Use </a:t>
                      </a:r>
                      <a:r>
                        <a:rPr lang="en-IN" sz="2000" u="none" strike="noStrike" kern="100" dirty="0">
                          <a:effectLst/>
                        </a:rPr>
                        <a:t>React Class components</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a:effectLst/>
                        </a:rPr>
                        <a:t>NO</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marL="0" marR="0" algn="just">
                        <a:lnSpc>
                          <a:spcPct val="115000"/>
                        </a:lnSpc>
                        <a:spcAft>
                          <a:spcPts val="800"/>
                        </a:spcAft>
                        <a:buNone/>
                      </a:pPr>
                      <a:r>
                        <a:rPr lang="en-IN" sz="2000" kern="100" dirty="0">
                          <a:effectLst/>
                        </a:rPr>
                        <a:t>YES</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517897224"/>
                  </a:ext>
                </a:extLst>
              </a:tr>
            </a:tbl>
          </a:graphicData>
        </a:graphic>
      </p:graphicFrame>
    </p:spTree>
    <p:extLst>
      <p:ext uri="{BB962C8B-B14F-4D97-AF65-F5344CB8AC3E}">
        <p14:creationId xmlns:p14="http://schemas.microsoft.com/office/powerpoint/2010/main" val="250813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634E9-B14B-B543-B220-B89EB2CE1436}"/>
              </a:ext>
            </a:extLst>
          </p:cNvPr>
          <p:cNvSpPr>
            <a:spLocks noGrp="1"/>
          </p:cNvSpPr>
          <p:nvPr>
            <p:ph type="title"/>
          </p:nvPr>
        </p:nvSpPr>
        <p:spPr/>
        <p:txBody>
          <a:bodyPr/>
          <a:lstStyle/>
          <a:p>
            <a:r>
              <a:rPr lang="en-IN" dirty="0"/>
              <a:t>Runtimes</a:t>
            </a:r>
          </a:p>
        </p:txBody>
      </p:sp>
      <p:sp>
        <p:nvSpPr>
          <p:cNvPr id="3" name="Content Placeholder 2">
            <a:extLst>
              <a:ext uri="{FF2B5EF4-FFF2-40B4-BE49-F238E27FC236}">
                <a16:creationId xmlns:a16="http://schemas.microsoft.com/office/drawing/2014/main" id="{6D298C4A-73BE-A9F8-4265-36CD2BE7F0F6}"/>
              </a:ext>
            </a:extLst>
          </p:cNvPr>
          <p:cNvSpPr>
            <a:spLocks noGrp="1"/>
          </p:cNvSpPr>
          <p:nvPr>
            <p:ph idx="1"/>
          </p:nvPr>
        </p:nvSpPr>
        <p:spPr/>
        <p:txBody>
          <a:bodyPr/>
          <a:lstStyle/>
          <a:p>
            <a:r>
              <a:rPr lang="en-GB" dirty="0"/>
              <a:t>Next.js has two server runtimes you can use in your application:</a:t>
            </a:r>
          </a:p>
          <a:p>
            <a:pPr lvl="1"/>
            <a:r>
              <a:rPr lang="en-GB" dirty="0"/>
              <a:t>The </a:t>
            </a:r>
            <a:r>
              <a:rPr lang="en-GB" b="1" dirty="0"/>
              <a:t>Node.js Runtime</a:t>
            </a:r>
            <a:r>
              <a:rPr lang="en-GB" dirty="0"/>
              <a:t> (default), which has access to all Node.js APIs and compatible packages from the ecosystem.</a:t>
            </a:r>
          </a:p>
          <a:p>
            <a:pPr lvl="1"/>
            <a:r>
              <a:rPr lang="en-GB" dirty="0"/>
              <a:t>The </a:t>
            </a:r>
            <a:r>
              <a:rPr lang="en-GB" b="1" dirty="0"/>
              <a:t>Edge Runtime</a:t>
            </a:r>
            <a:r>
              <a:rPr lang="en-GB" dirty="0"/>
              <a:t> which contains a more limited set of APIs.</a:t>
            </a:r>
          </a:p>
          <a:p>
            <a:r>
              <a:rPr lang="en-GB" dirty="0"/>
              <a:t>The Edge Runtime is the default runtime for Middleware. However, this can be changed to the Node.js runtime.</a:t>
            </a:r>
          </a:p>
          <a:p>
            <a:endParaRPr lang="en-IN" dirty="0"/>
          </a:p>
        </p:txBody>
      </p:sp>
    </p:spTree>
    <p:extLst>
      <p:ext uri="{BB962C8B-B14F-4D97-AF65-F5344CB8AC3E}">
        <p14:creationId xmlns:p14="http://schemas.microsoft.com/office/powerpoint/2010/main" val="257306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A9EA252-4498-5320-0ECA-849A4623AFDB}"/>
              </a:ext>
            </a:extLst>
          </p:cNvPr>
          <p:cNvSpPr>
            <a:spLocks noGrp="1"/>
          </p:cNvSpPr>
          <p:nvPr>
            <p:ph type="body" sz="quarter" idx="16"/>
          </p:nvPr>
        </p:nvSpPr>
        <p:spPr/>
        <p:txBody>
          <a:bodyPr/>
          <a:lstStyle/>
          <a:p>
            <a:r>
              <a:rPr lang="en-IN" dirty="0"/>
              <a:t>Advanced Web Technologies (AWT)</a:t>
            </a:r>
          </a:p>
          <a:p>
            <a:r>
              <a:rPr lang="en-IN" dirty="0"/>
              <a:t>2301CS511</a:t>
            </a:r>
          </a:p>
        </p:txBody>
      </p:sp>
      <p:pic>
        <p:nvPicPr>
          <p:cNvPr id="8" name="Picture Placeholder 15" descr="09CEAVB_19042019_063947AM.jpg">
            <a:extLst>
              <a:ext uri="{FF2B5EF4-FFF2-40B4-BE49-F238E27FC236}">
                <a16:creationId xmlns:a16="http://schemas.microsoft.com/office/drawing/2014/main" id="{845638CB-0994-0526-3410-549E513BA52A}"/>
              </a:ext>
            </a:extLst>
          </p:cNvPr>
          <p:cNvPicPr>
            <a:picLocks noGrp="1" noChangeAspect="1"/>
          </p:cNvPicPr>
          <p:nvPr>
            <p:ph type="pic" sz="quarter" idx="10"/>
          </p:nvPr>
        </p:nvPicPr>
        <p:blipFill>
          <a:blip r:embed="rId2" cstate="print"/>
          <a:srcRect/>
          <a:stretch>
            <a:fillRect/>
          </a:stretch>
        </p:blipFill>
        <p:spPr>
          <a:xfrm>
            <a:off x="353569" y="5211251"/>
            <a:ext cx="1353599" cy="1353599"/>
          </a:xfrm>
        </p:spPr>
      </p:pic>
      <p:sp>
        <p:nvSpPr>
          <p:cNvPr id="9" name="Text Placeholder 9">
            <a:extLst>
              <a:ext uri="{FF2B5EF4-FFF2-40B4-BE49-F238E27FC236}">
                <a16:creationId xmlns:a16="http://schemas.microsoft.com/office/drawing/2014/main" id="{A6E483B7-D394-7455-B7D1-9F82662781B4}"/>
              </a:ext>
            </a:extLst>
          </p:cNvPr>
          <p:cNvSpPr>
            <a:spLocks noGrp="1"/>
          </p:cNvSpPr>
          <p:nvPr>
            <p:ph type="body" sz="quarter" idx="11"/>
          </p:nvPr>
        </p:nvSpPr>
        <p:spPr>
          <a:xfrm>
            <a:off x="2180943" y="6175935"/>
            <a:ext cx="3735998" cy="290081"/>
          </a:xfrm>
        </p:spPr>
        <p:txBody>
          <a:bodyPr/>
          <a:lstStyle/>
          <a:p>
            <a:r>
              <a:rPr lang="en-IN" dirty="0"/>
              <a:t>arjun.bala@darshan.ac.in</a:t>
            </a:r>
            <a:endParaRPr lang="en-US" dirty="0"/>
          </a:p>
        </p:txBody>
      </p:sp>
      <p:sp>
        <p:nvSpPr>
          <p:cNvPr id="10" name="Text Placeholder 10">
            <a:extLst>
              <a:ext uri="{FF2B5EF4-FFF2-40B4-BE49-F238E27FC236}">
                <a16:creationId xmlns:a16="http://schemas.microsoft.com/office/drawing/2014/main" id="{B7202C09-4A85-C4E7-2D29-F110B89C33EF}"/>
              </a:ext>
            </a:extLst>
          </p:cNvPr>
          <p:cNvSpPr>
            <a:spLocks noGrp="1"/>
          </p:cNvSpPr>
          <p:nvPr>
            <p:ph type="body" sz="quarter" idx="12"/>
          </p:nvPr>
        </p:nvSpPr>
        <p:spPr>
          <a:xfrm>
            <a:off x="2183874" y="6460218"/>
            <a:ext cx="3735998" cy="290081"/>
          </a:xfrm>
        </p:spPr>
        <p:txBody>
          <a:bodyPr/>
          <a:lstStyle/>
          <a:p>
            <a:r>
              <a:rPr lang="en-IN" dirty="0"/>
              <a:t>9624822202</a:t>
            </a:r>
            <a:endParaRPr lang="en-US" dirty="0"/>
          </a:p>
        </p:txBody>
      </p:sp>
      <p:sp>
        <p:nvSpPr>
          <p:cNvPr id="11" name="Text Placeholder 11">
            <a:extLst>
              <a:ext uri="{FF2B5EF4-FFF2-40B4-BE49-F238E27FC236}">
                <a16:creationId xmlns:a16="http://schemas.microsoft.com/office/drawing/2014/main" id="{20FA1C3F-CBCC-A375-85F0-74B024A4B8BA}"/>
              </a:ext>
            </a:extLst>
          </p:cNvPr>
          <p:cNvSpPr>
            <a:spLocks noGrp="1"/>
          </p:cNvSpPr>
          <p:nvPr>
            <p:ph type="body" sz="quarter" idx="13"/>
          </p:nvPr>
        </p:nvSpPr>
        <p:spPr>
          <a:xfrm>
            <a:off x="1837678" y="5537768"/>
            <a:ext cx="3735998" cy="290081"/>
          </a:xfrm>
        </p:spPr>
        <p:txBody>
          <a:bodyPr/>
          <a:lstStyle/>
          <a:p>
            <a:r>
              <a:rPr lang="en-IN" dirty="0"/>
              <a:t>Computer Engineering Department</a:t>
            </a:r>
            <a:endParaRPr lang="en-US" dirty="0"/>
          </a:p>
        </p:txBody>
      </p:sp>
      <p:sp>
        <p:nvSpPr>
          <p:cNvPr id="12" name="Text Placeholder 12">
            <a:extLst>
              <a:ext uri="{FF2B5EF4-FFF2-40B4-BE49-F238E27FC236}">
                <a16:creationId xmlns:a16="http://schemas.microsoft.com/office/drawing/2014/main" id="{B9FF6827-0805-575E-71E8-A64923FC6D23}"/>
              </a:ext>
            </a:extLst>
          </p:cNvPr>
          <p:cNvSpPr>
            <a:spLocks noGrp="1"/>
          </p:cNvSpPr>
          <p:nvPr>
            <p:ph type="body" sz="quarter" idx="14"/>
          </p:nvPr>
        </p:nvSpPr>
        <p:spPr>
          <a:xfrm>
            <a:off x="1837677" y="5273332"/>
            <a:ext cx="5581039" cy="290081"/>
          </a:xfrm>
        </p:spPr>
        <p:txBody>
          <a:bodyPr/>
          <a:lstStyle/>
          <a:p>
            <a:r>
              <a:rPr lang="en-IN" dirty="0"/>
              <a:t>Prof. Arjun V. Bala</a:t>
            </a:r>
            <a:endParaRPr lang="en-US" dirty="0"/>
          </a:p>
        </p:txBody>
      </p:sp>
    </p:spTree>
    <p:extLst>
      <p:ext uri="{BB962C8B-B14F-4D97-AF65-F5344CB8AC3E}">
        <p14:creationId xmlns:p14="http://schemas.microsoft.com/office/powerpoint/2010/main" val="156379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EA03-E945-0527-A5BF-481696C273E8}"/>
              </a:ext>
            </a:extLst>
          </p:cNvPr>
          <p:cNvSpPr>
            <a:spLocks noGrp="1"/>
          </p:cNvSpPr>
          <p:nvPr>
            <p:ph type="title"/>
          </p:nvPr>
        </p:nvSpPr>
        <p:spPr/>
        <p:txBody>
          <a:bodyPr/>
          <a:lstStyle/>
          <a:p>
            <a:r>
              <a:rPr lang="en-GB" dirty="0"/>
              <a:t>Project Structure</a:t>
            </a:r>
            <a:endParaRPr lang="en-IN" dirty="0"/>
          </a:p>
        </p:txBody>
      </p:sp>
      <p:sp>
        <p:nvSpPr>
          <p:cNvPr id="3" name="Content Placeholder 2">
            <a:extLst>
              <a:ext uri="{FF2B5EF4-FFF2-40B4-BE49-F238E27FC236}">
                <a16:creationId xmlns:a16="http://schemas.microsoft.com/office/drawing/2014/main" id="{2380CBCE-455C-9C98-F6D5-54F617FD7119}"/>
              </a:ext>
            </a:extLst>
          </p:cNvPr>
          <p:cNvSpPr>
            <a:spLocks noGrp="1"/>
          </p:cNvSpPr>
          <p:nvPr>
            <p:ph idx="1"/>
          </p:nvPr>
        </p:nvSpPr>
        <p:spPr>
          <a:xfrm>
            <a:off x="4309450" y="863444"/>
            <a:ext cx="7751371" cy="5590565"/>
          </a:xfrm>
        </p:spPr>
        <p:txBody>
          <a:bodyPr/>
          <a:lstStyle/>
          <a:p>
            <a:r>
              <a:rPr lang="en-GB" dirty="0"/>
              <a:t>Top level folders</a:t>
            </a:r>
          </a:p>
          <a:p>
            <a:pPr lvl="1"/>
            <a:r>
              <a:rPr lang="en-GB" b="1" dirty="0"/>
              <a:t>app</a:t>
            </a:r>
            <a:r>
              <a:rPr lang="en-GB" dirty="0"/>
              <a:t>: contains App Router</a:t>
            </a:r>
          </a:p>
          <a:p>
            <a:pPr lvl="1"/>
            <a:r>
              <a:rPr lang="en-GB" b="1" dirty="0"/>
              <a:t>public</a:t>
            </a:r>
            <a:r>
              <a:rPr lang="en-GB" dirty="0"/>
              <a:t>: contains static assets to be served</a:t>
            </a:r>
          </a:p>
          <a:p>
            <a:pPr lvl="1"/>
            <a:r>
              <a:rPr lang="en-GB" b="1" dirty="0" err="1"/>
              <a:t>node_modules</a:t>
            </a:r>
            <a:r>
              <a:rPr lang="en-GB" dirty="0"/>
              <a:t>: contains dependencies </a:t>
            </a:r>
          </a:p>
          <a:p>
            <a:pPr lvl="1"/>
            <a:r>
              <a:rPr lang="en-GB" b="1" dirty="0" err="1"/>
              <a:t>src</a:t>
            </a:r>
            <a:r>
              <a:rPr lang="en-GB" dirty="0"/>
              <a:t> (optional, generated if selected yes in installation process): application source folder</a:t>
            </a:r>
          </a:p>
          <a:p>
            <a:r>
              <a:rPr lang="en-GB" dirty="0"/>
              <a:t>Top level files</a:t>
            </a:r>
          </a:p>
          <a:p>
            <a:pPr lvl="1"/>
            <a:r>
              <a:rPr lang="en-GB" b="1" dirty="0"/>
              <a:t>next.config.js</a:t>
            </a:r>
            <a:r>
              <a:rPr lang="en-GB" dirty="0"/>
              <a:t>: configuration file for Next.js</a:t>
            </a:r>
          </a:p>
          <a:p>
            <a:pPr lvl="1"/>
            <a:r>
              <a:rPr lang="en-GB" b="1" dirty="0" err="1"/>
              <a:t>tsconfig.json</a:t>
            </a:r>
            <a:r>
              <a:rPr lang="en-GB" dirty="0"/>
              <a:t>: configuration </a:t>
            </a:r>
            <a:r>
              <a:rPr lang="en-GB" dirty="0" err="1"/>
              <a:t>fole</a:t>
            </a:r>
            <a:r>
              <a:rPr lang="en-GB" dirty="0"/>
              <a:t> for TypeScript</a:t>
            </a:r>
          </a:p>
          <a:p>
            <a:pPr lvl="1"/>
            <a:r>
              <a:rPr lang="en-GB" b="1" dirty="0"/>
              <a:t>next-</a:t>
            </a:r>
            <a:r>
              <a:rPr lang="en-GB" b="1" dirty="0" err="1"/>
              <a:t>env.d.ts</a:t>
            </a:r>
            <a:r>
              <a:rPr lang="en-GB" dirty="0"/>
              <a:t>: TypeScript declaration file (do not change)</a:t>
            </a:r>
          </a:p>
          <a:p>
            <a:pPr lvl="1"/>
            <a:r>
              <a:rPr lang="en-GB" b="1" dirty="0" err="1"/>
              <a:t>package.json</a:t>
            </a:r>
            <a:r>
              <a:rPr lang="en-GB" dirty="0"/>
              <a:t>: manifest file that describe project</a:t>
            </a:r>
          </a:p>
        </p:txBody>
      </p:sp>
      <p:pic>
        <p:nvPicPr>
          <p:cNvPr id="4" name="Picture 3">
            <a:extLst>
              <a:ext uri="{FF2B5EF4-FFF2-40B4-BE49-F238E27FC236}">
                <a16:creationId xmlns:a16="http://schemas.microsoft.com/office/drawing/2014/main" id="{082430F7-9544-2AB7-5A87-5AF9F70B0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219" y="953625"/>
            <a:ext cx="2922615" cy="5380441"/>
          </a:xfrm>
          <a:prstGeom prst="rect">
            <a:avLst/>
          </a:prstGeom>
        </p:spPr>
      </p:pic>
    </p:spTree>
    <p:extLst>
      <p:ext uri="{BB962C8B-B14F-4D97-AF65-F5344CB8AC3E}">
        <p14:creationId xmlns:p14="http://schemas.microsoft.com/office/powerpoint/2010/main" val="84350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8A28-A938-5463-E9F6-216D9623602F}"/>
              </a:ext>
            </a:extLst>
          </p:cNvPr>
          <p:cNvSpPr>
            <a:spLocks noGrp="1"/>
          </p:cNvSpPr>
          <p:nvPr>
            <p:ph type="title"/>
          </p:nvPr>
        </p:nvSpPr>
        <p:spPr/>
        <p:txBody>
          <a:bodyPr/>
          <a:lstStyle/>
          <a:p>
            <a:r>
              <a:rPr lang="en-GB" dirty="0"/>
              <a:t>Next.js compiler</a:t>
            </a:r>
            <a:endParaRPr lang="en-IN" dirty="0"/>
          </a:p>
        </p:txBody>
      </p:sp>
      <p:sp>
        <p:nvSpPr>
          <p:cNvPr id="3" name="Content Placeholder 2">
            <a:extLst>
              <a:ext uri="{FF2B5EF4-FFF2-40B4-BE49-F238E27FC236}">
                <a16:creationId xmlns:a16="http://schemas.microsoft.com/office/drawing/2014/main" id="{D0DB2BF5-AE6D-5860-4E0F-68C43C7C979D}"/>
              </a:ext>
            </a:extLst>
          </p:cNvPr>
          <p:cNvSpPr>
            <a:spLocks noGrp="1"/>
          </p:cNvSpPr>
          <p:nvPr>
            <p:ph idx="1"/>
          </p:nvPr>
        </p:nvSpPr>
        <p:spPr/>
        <p:txBody>
          <a:bodyPr/>
          <a:lstStyle/>
          <a:p>
            <a:r>
              <a:rPr lang="en-GB" dirty="0"/>
              <a:t>The Next.js Compiler, written in Rust using SWC (Speedy Web Compiler), allows Next.js to transform and minify your JavaScript code for production. This replaces Babel for individual files and Terser for minifying output bundles.</a:t>
            </a:r>
          </a:p>
          <a:p>
            <a:r>
              <a:rPr lang="en-GB" dirty="0"/>
              <a:t>Compilation using the Next.js Compiler is 17x faster than Babel and enabled by default since Next.js version 12. If you have an existing Babel configuration or are using unsupported features, your application will opt-out of the Next.js Compiler and continue using Babel.</a:t>
            </a:r>
          </a:p>
          <a:p>
            <a:r>
              <a:rPr lang="en-GB" dirty="0"/>
              <a:t>SWC (Speedy Web Compiler): </a:t>
            </a:r>
          </a:p>
          <a:p>
            <a:pPr lvl="1"/>
            <a:r>
              <a:rPr lang="en-GB" dirty="0"/>
              <a:t>SWC is an extensible Rust-based platform for the next generation of fast developer tools.</a:t>
            </a:r>
          </a:p>
          <a:p>
            <a:pPr lvl="1"/>
            <a:r>
              <a:rPr lang="en-GB" dirty="0"/>
              <a:t>SWC can be used for compilation, minification, bundling, and more – and is designed to be extended.</a:t>
            </a:r>
          </a:p>
          <a:p>
            <a:pPr lvl="1"/>
            <a:r>
              <a:rPr lang="en-GB" dirty="0"/>
              <a:t>Why they chose SWC?</a:t>
            </a:r>
          </a:p>
          <a:p>
            <a:pPr lvl="2"/>
            <a:r>
              <a:rPr lang="en-GB" b="1" dirty="0"/>
              <a:t>Extensibility</a:t>
            </a:r>
            <a:r>
              <a:rPr lang="en-GB" dirty="0"/>
              <a:t>: SWC can be used as a Crate inside Next.js, without having to fork the library or workaround design constraints.</a:t>
            </a:r>
          </a:p>
          <a:p>
            <a:pPr lvl="2"/>
            <a:r>
              <a:rPr lang="en-GB" b="1" dirty="0"/>
              <a:t>Performance</a:t>
            </a:r>
            <a:r>
              <a:rPr lang="en-GB" dirty="0"/>
              <a:t>: We were able to achieve ~3x faster Fast Refresh and ~5x faster builds in Next.js by switching to SWC, with more room for optimization still in progress.</a:t>
            </a:r>
          </a:p>
          <a:p>
            <a:pPr lvl="2"/>
            <a:r>
              <a:rPr lang="en-GB" b="1" dirty="0" err="1"/>
              <a:t>WebAssembly</a:t>
            </a:r>
            <a:r>
              <a:rPr lang="en-GB" dirty="0"/>
              <a:t>: Rust's support for WASM is essential for supporting all possible platforms and taking Next.js development everywhere.</a:t>
            </a:r>
          </a:p>
          <a:p>
            <a:pPr lvl="2"/>
            <a:r>
              <a:rPr lang="en-GB" b="1" dirty="0"/>
              <a:t>Community</a:t>
            </a:r>
            <a:r>
              <a:rPr lang="en-GB" dirty="0"/>
              <a:t>: The Rust community and ecosystem are amazing and still growing.</a:t>
            </a:r>
          </a:p>
          <a:p>
            <a:pPr lvl="2"/>
            <a:endParaRPr lang="en-GB" dirty="0"/>
          </a:p>
          <a:p>
            <a:endParaRPr lang="en-GB" dirty="0"/>
          </a:p>
          <a:p>
            <a:endParaRPr lang="en-IN" dirty="0"/>
          </a:p>
        </p:txBody>
      </p:sp>
    </p:spTree>
    <p:extLst>
      <p:ext uri="{BB962C8B-B14F-4D97-AF65-F5344CB8AC3E}">
        <p14:creationId xmlns:p14="http://schemas.microsoft.com/office/powerpoint/2010/main" val="19997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D1DD-2C30-E6D6-E134-538585BC58D5}"/>
              </a:ext>
            </a:extLst>
          </p:cNvPr>
          <p:cNvSpPr>
            <a:spLocks noGrp="1"/>
          </p:cNvSpPr>
          <p:nvPr>
            <p:ph type="title"/>
          </p:nvPr>
        </p:nvSpPr>
        <p:spPr/>
        <p:txBody>
          <a:bodyPr/>
          <a:lstStyle/>
          <a:p>
            <a:r>
              <a:rPr lang="en-GB" dirty="0"/>
              <a:t>Fast Refresh</a:t>
            </a:r>
            <a:endParaRPr lang="en-IN" dirty="0"/>
          </a:p>
        </p:txBody>
      </p:sp>
      <p:sp>
        <p:nvSpPr>
          <p:cNvPr id="3" name="Content Placeholder 2">
            <a:extLst>
              <a:ext uri="{FF2B5EF4-FFF2-40B4-BE49-F238E27FC236}">
                <a16:creationId xmlns:a16="http://schemas.microsoft.com/office/drawing/2014/main" id="{A9ADFDF8-0427-3705-F59A-F2BE3D7281C8}"/>
              </a:ext>
            </a:extLst>
          </p:cNvPr>
          <p:cNvSpPr>
            <a:spLocks noGrp="1"/>
          </p:cNvSpPr>
          <p:nvPr>
            <p:ph idx="1"/>
          </p:nvPr>
        </p:nvSpPr>
        <p:spPr/>
        <p:txBody>
          <a:bodyPr/>
          <a:lstStyle/>
          <a:p>
            <a:r>
              <a:rPr lang="en-GB" dirty="0"/>
              <a:t>Fast refresh is a React feature integrated into Next.js that allows you live reload the browser page while maintaining temporary client-side state when you save changes to a file. It's enabled by default in all Next.js applications on 9.4 or newer. With Fast Refresh enabled, most edits should be visible within a second.</a:t>
            </a:r>
          </a:p>
          <a:p>
            <a:r>
              <a:rPr lang="en-GB" dirty="0"/>
              <a:t>This is how Fast Refresh works,</a:t>
            </a:r>
          </a:p>
          <a:p>
            <a:pPr lvl="1"/>
            <a:r>
              <a:rPr lang="en-GB" dirty="0"/>
              <a:t>If you edit a file that only exports React component(s), Fast Refresh will update the code only for that file, and re-render your component. You can edit anything in that file, including styles, rendering logic, event handlers, or effects.</a:t>
            </a:r>
          </a:p>
          <a:p>
            <a:pPr lvl="1"/>
            <a:r>
              <a:rPr lang="en-GB" dirty="0"/>
              <a:t>If you edit a file with exports that aren't React components, Fast Refresh will re-run both that file, and the other files importing it. So if both Button.js and Modal.js import theme.js, editing theme.js will update both components.</a:t>
            </a:r>
          </a:p>
          <a:p>
            <a:pPr lvl="1"/>
            <a:r>
              <a:rPr lang="en-GB" dirty="0"/>
              <a:t>Finally, if you edit a file that's imported by files outside of the React tree, Fast Refresh will fall back to doing a full reload. You might have a file which renders a React component but also exports a value that is imported by a non-React component. For example, maybe your component also exports a constant, and a non-React utility file imports it. In that case, consider migrating the constant to a separate file and importing it into both files. This will re-enable Fast Refresh to work. Other cases can usually be solved in a similar way.</a:t>
            </a:r>
          </a:p>
          <a:p>
            <a:pPr lvl="1"/>
            <a:endParaRPr lang="en-IN" dirty="0"/>
          </a:p>
        </p:txBody>
      </p:sp>
    </p:spTree>
    <p:extLst>
      <p:ext uri="{BB962C8B-B14F-4D97-AF65-F5344CB8AC3E}">
        <p14:creationId xmlns:p14="http://schemas.microsoft.com/office/powerpoint/2010/main" val="11469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8837</TotalTime>
  <Words>7386</Words>
  <Application>Microsoft Office PowerPoint</Application>
  <PresentationFormat>Widescreen</PresentationFormat>
  <Paragraphs>758</Paragraphs>
  <Slides>62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Wingdings 2</vt:lpstr>
      <vt:lpstr>Roboto Condensed</vt:lpstr>
      <vt:lpstr>Segoe UI Black</vt:lpstr>
      <vt:lpstr>Times New Roman</vt:lpstr>
      <vt:lpstr>Wingdings</vt:lpstr>
      <vt:lpstr>Calibri</vt:lpstr>
      <vt:lpstr>Consolas</vt:lpstr>
      <vt:lpstr>Arial</vt:lpstr>
      <vt:lpstr>Shruti</vt:lpstr>
      <vt:lpstr>Wingdings 3</vt:lpstr>
      <vt:lpstr>Roboto Condensed Light</vt:lpstr>
      <vt:lpstr>Office Theme</vt:lpstr>
      <vt:lpstr>Unit-04  Next.js Basics</vt:lpstr>
      <vt:lpstr>PowerPoint Presentation</vt:lpstr>
      <vt:lpstr>Introduction to Next.js</vt:lpstr>
      <vt:lpstr>What is Next.js?</vt:lpstr>
      <vt:lpstr>Features of Next.js</vt:lpstr>
      <vt:lpstr>Creating Next.js application</vt:lpstr>
      <vt:lpstr>Project Structure</vt:lpstr>
      <vt:lpstr>Next.js compiler</vt:lpstr>
      <vt:lpstr>Fast Refresh</vt:lpstr>
      <vt:lpstr>Routing Fundamentals Next.js uses file-system based routing, meaning you can use folders and files to define routes.</vt:lpstr>
      <vt:lpstr>Pages</vt:lpstr>
      <vt:lpstr>Layout</vt:lpstr>
      <vt:lpstr>Nested Route</vt:lpstr>
      <vt:lpstr>Nested Layout</vt:lpstr>
      <vt:lpstr>Linking and Navigation</vt:lpstr>
      <vt:lpstr>1. &lt;Link&gt; component</vt:lpstr>
      <vt:lpstr>Props of a Link component</vt:lpstr>
      <vt:lpstr>Props of a Link component (Cont.)</vt:lpstr>
      <vt:lpstr>Props of a Link component (Cont.)</vt:lpstr>
      <vt:lpstr>2. useRouter() hook</vt:lpstr>
      <vt:lpstr>3. “redirect” function</vt:lpstr>
      <vt:lpstr>Route Group </vt:lpstr>
      <vt:lpstr>Use cases of Route Group</vt:lpstr>
      <vt:lpstr>Use cases of Route Group (Cont.)</vt:lpstr>
      <vt:lpstr>Use cases of Route Group (Cont.)</vt:lpstr>
      <vt:lpstr>Use cases of Route Group (Cont.)</vt:lpstr>
      <vt:lpstr>Important Points about Route Group</vt:lpstr>
      <vt:lpstr>Dynamic Routes (parameterized routes)</vt:lpstr>
      <vt:lpstr>Example of Dynamic Route</vt:lpstr>
      <vt:lpstr>Dynamic Routes (Catch-all Segments)</vt:lpstr>
      <vt:lpstr>Dynamic Routes (Optional Catch-all Segments)</vt:lpstr>
      <vt:lpstr>Parallel Routes</vt:lpstr>
      <vt:lpstr>Parallel Routes (Cont.)</vt:lpstr>
      <vt:lpstr>Parallel Routes (use cases)</vt:lpstr>
      <vt:lpstr>Intercepting Routes</vt:lpstr>
      <vt:lpstr>Intercepting Routes (Cont.)</vt:lpstr>
      <vt:lpstr>File Conventions</vt:lpstr>
      <vt:lpstr>File Conventions (Cont.)</vt:lpstr>
      <vt:lpstr>Route Handlers</vt:lpstr>
      <vt:lpstr>Middlewares</vt:lpstr>
      <vt:lpstr>Middlewares (Cont.)</vt:lpstr>
      <vt:lpstr>Middlewares (Cont.)</vt:lpstr>
      <vt:lpstr>Middlewares (Matching Paths)</vt:lpstr>
      <vt:lpstr>Middlewares (Cont.)</vt:lpstr>
      <vt:lpstr>Rendering Fundamentals Rendering converts the code you write into user interfaces. </vt:lpstr>
      <vt:lpstr>Rendering</vt:lpstr>
      <vt:lpstr>Rendering Environments</vt:lpstr>
      <vt:lpstr>Rendering Environments (Cont.)</vt:lpstr>
      <vt:lpstr>Request-Response Lifecycle</vt:lpstr>
      <vt:lpstr>Network Boundary</vt:lpstr>
      <vt:lpstr>Server Components</vt:lpstr>
      <vt:lpstr>Server Component (Rendering strategies)</vt:lpstr>
      <vt:lpstr>Benefits of Server Rendering</vt:lpstr>
      <vt:lpstr>Benefits of Server Rendering (Cont.)</vt:lpstr>
      <vt:lpstr>How are Server Components rendered?</vt:lpstr>
      <vt:lpstr>Client Components</vt:lpstr>
      <vt:lpstr>Use case of client component</vt:lpstr>
      <vt:lpstr>How are Client Components Rendered?</vt:lpstr>
      <vt:lpstr>PowerPoint Presentation</vt:lpstr>
      <vt:lpstr>Server and Client Composition Patterns</vt:lpstr>
      <vt:lpstr>Runtimes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1027</cp:revision>
  <dcterms:created xsi:type="dcterms:W3CDTF">2020-05-01T05:09:15Z</dcterms:created>
  <dcterms:modified xsi:type="dcterms:W3CDTF">2025-06-16T10:30:18Z</dcterms:modified>
</cp:coreProperties>
</file>